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  <p:sldMasterId id="2147483671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81813" cy="10002838"/>
  <p:embeddedFontLst>
    <p:embeddedFont>
      <p:font typeface="Teko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3150">
          <p15:clr>
            <a:srgbClr val="000000"/>
          </p15:clr>
        </p15:guide>
        <p15:guide id="2" pos="2167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izAS2/y4gtFrqbz+40ubF55KHP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3366"/>
  </p:clrMru>
</p:presentationPr>
</file>

<file path=ppt/tableStyles.xml><?xml version="1.0" encoding="utf-8"?>
<a:tblStyleLst xmlns:a="http://schemas.openxmlformats.org/drawingml/2006/main" def="{3257A253-2186-4439-8106-045BF3360354}">
  <a:tblStyle styleId="{3257A253-2186-4439-8106-045BF336035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wholeTbl>
    <a:band1H>
      <a:tcTxStyle b="off" i="off"/>
      <a:tcStyle>
        <a:tcBdr/>
        <a:fill>
          <a:solidFill>
            <a:schemeClr val="accent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2" y="-78"/>
      </p:cViewPr>
      <p:guideLst>
        <p:guide orient="horz" pos="1620"/>
        <p:guide orient="horz" pos="18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50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5" name="Google Shape;4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13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2" name="Google Shape;502;p13:notes"/>
          <p:cNvSpPr txBox="1">
            <a:spLocks noGrp="1"/>
          </p:cNvSpPr>
          <p:nvPr>
            <p:ph type="sldNum" idx="12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14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0" name="Google Shape;540;p14:notes"/>
          <p:cNvSpPr txBox="1">
            <a:spLocks noGrp="1"/>
          </p:cNvSpPr>
          <p:nvPr>
            <p:ph type="sldNum" idx="12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5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2" name="Google Shape;582;p5:notes"/>
          <p:cNvSpPr txBox="1">
            <a:spLocks noGrp="1"/>
          </p:cNvSpPr>
          <p:nvPr>
            <p:ph type="sldNum" idx="12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16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2" name="Google Shape;632;p16:notes"/>
          <p:cNvSpPr txBox="1">
            <a:spLocks noGrp="1"/>
          </p:cNvSpPr>
          <p:nvPr>
            <p:ph type="sldNum" idx="12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p17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2" name="Google Shape;682;p17:notes"/>
          <p:cNvSpPr txBox="1">
            <a:spLocks noGrp="1"/>
          </p:cNvSpPr>
          <p:nvPr>
            <p:ph type="sldNum" idx="12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oogle Shape;11;p20"/>
          <p:cNvGraphicFramePr/>
          <p:nvPr/>
        </p:nvGraphicFramePr>
        <p:xfrm>
          <a:off x="0" y="0"/>
          <a:ext cx="9144000" cy="681550"/>
        </p:xfrm>
        <a:graphic>
          <a:graphicData uri="http://schemas.openxmlformats.org/drawingml/2006/table">
            <a:tbl>
              <a:tblPr firstRow="1" bandRow="1">
                <a:noFill/>
                <a:tableStyleId>{3257A253-2186-4439-8106-045BF3360354}</a:tableStyleId>
              </a:tblPr>
              <a:tblGrid>
                <a:gridCol w="1691675"/>
                <a:gridCol w="5976675"/>
                <a:gridCol w="1475650"/>
              </a:tblGrid>
              <a:tr h="681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34300" marB="3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Épreuve commune de contrôle continu</a:t>
                      </a:r>
                      <a:b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Innovation Technologique en STI2D</a:t>
                      </a:r>
                      <a:endParaRPr sz="1400" u="none" strike="noStrike" cap="none"/>
                    </a:p>
                  </a:txBody>
                  <a:tcPr marL="91450" marR="91450" marT="34300" marB="3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Session </a:t>
                      </a:r>
                      <a:r>
                        <a:rPr lang="en-US" sz="1200" u="none" strike="noStrike" cap="none" dirty="0" smtClean="0">
                          <a:solidFill>
                            <a:schemeClr val="dk1"/>
                          </a:solidFill>
                        </a:rPr>
                        <a:t>2021</a:t>
                      </a:r>
                      <a:endParaRPr sz="1400" u="none" strike="noStrike" cap="none" dirty="0"/>
                    </a:p>
                  </a:txBody>
                  <a:tcPr marL="91450" marR="91450" marT="34300" marB="3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oogle Shape;13;p20"/>
          <p:cNvGraphicFramePr/>
          <p:nvPr/>
        </p:nvGraphicFramePr>
        <p:xfrm>
          <a:off x="0" y="4840001"/>
          <a:ext cx="9144000" cy="303500"/>
        </p:xfrm>
        <a:graphic>
          <a:graphicData uri="http://schemas.openxmlformats.org/drawingml/2006/table">
            <a:tbl>
              <a:tblPr firstRow="1" bandRow="1">
                <a:noFill/>
                <a:tableStyleId>{3257A253-2186-4439-8106-045BF3360354}</a:tableStyleId>
              </a:tblPr>
              <a:tblGrid>
                <a:gridCol w="4788025"/>
                <a:gridCol w="2952325"/>
                <a:gridCol w="1403650"/>
              </a:tblGrid>
              <a:tr h="30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Innovation </a:t>
                      </a:r>
                      <a:r>
                        <a:rPr lang="en-US" sz="11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Technologique</a:t>
                      </a:r>
                      <a:endParaRPr sz="1400" u="none" strike="noStrike" cap="none" dirty="0"/>
                    </a:p>
                  </a:txBody>
                  <a:tcPr marL="91450" marR="91450" marT="34300" marB="3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34300" marB="3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34300" marB="3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 Layout">
  <p:cSld name="4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asic Layout">
  <p:cSld name="5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2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2"/>
          </p:nvPr>
        </p:nvSpPr>
        <p:spPr>
          <a:xfrm>
            <a:off x="-2398" y="1131590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2"/>
          </p:nvPr>
        </p:nvSpPr>
        <p:spPr>
          <a:xfrm>
            <a:off x="-2398" y="1131590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34"/>
          <p:cNvSpPr/>
          <p:nvPr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4"/>
          <p:cNvSpPr>
            <a:spLocks noGrp="1"/>
          </p:cNvSpPr>
          <p:nvPr>
            <p:ph type="pic" idx="3"/>
          </p:nvPr>
        </p:nvSpPr>
        <p:spPr>
          <a:xfrm>
            <a:off x="657514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/>
          <p:nvPr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4"/>
          <p:cNvSpPr>
            <a:spLocks noGrp="1"/>
          </p:cNvSpPr>
          <p:nvPr>
            <p:ph type="pic" idx="4"/>
          </p:nvPr>
        </p:nvSpPr>
        <p:spPr>
          <a:xfrm>
            <a:off x="2687893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4"/>
          <p:cNvSpPr/>
          <p:nvPr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4"/>
          <p:cNvSpPr>
            <a:spLocks noGrp="1"/>
          </p:cNvSpPr>
          <p:nvPr>
            <p:ph type="pic" idx="5"/>
          </p:nvPr>
        </p:nvSpPr>
        <p:spPr>
          <a:xfrm>
            <a:off x="4718272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4"/>
          <p:cNvSpPr/>
          <p:nvPr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4"/>
          <p:cNvSpPr>
            <a:spLocks noGrp="1"/>
          </p:cNvSpPr>
          <p:nvPr>
            <p:ph type="pic" idx="6"/>
          </p:nvPr>
        </p:nvSpPr>
        <p:spPr>
          <a:xfrm>
            <a:off x="6748651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ontents Layout">
  <p:cSld name="Images and Contents Layout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5"/>
          <p:cNvSpPr>
            <a:spLocks noGrp="1"/>
          </p:cNvSpPr>
          <p:nvPr>
            <p:ph type="pic" idx="2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5"/>
          <p:cNvSpPr/>
          <p:nvPr/>
        </p:nvSpPr>
        <p:spPr>
          <a:xfrm>
            <a:off x="3449684" y="771550"/>
            <a:ext cx="2244633" cy="4032448"/>
          </a:xfrm>
          <a:custGeom>
            <a:avLst/>
            <a:gdLst/>
            <a:ahLst/>
            <a:cxnLst/>
            <a:rect l="l" t="t" r="r" b="b"/>
            <a:pathLst>
              <a:path w="2244633" h="4032448" extrusionOk="0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 and Contents Layout">
  <p:cSld name="4_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>
            <a:spLocks noGrp="1"/>
          </p:cNvSpPr>
          <p:nvPr>
            <p:ph type="pic" idx="3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 and Contents Layout">
  <p:cSld name="5_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7"/>
          <p:cNvSpPr/>
          <p:nvPr/>
        </p:nvSpPr>
        <p:spPr>
          <a:xfrm>
            <a:off x="0" y="3045692"/>
            <a:ext cx="9153525" cy="2097807"/>
          </a:xfrm>
          <a:custGeom>
            <a:avLst/>
            <a:gdLst/>
            <a:ahLst/>
            <a:cxnLst/>
            <a:rect l="l" t="t" r="r" b="b"/>
            <a:pathLst>
              <a:path w="9153525" h="2097807" extrusionOk="0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7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2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" name="Google Shape;92;p37" descr="D:\KBM-정애\014-Fullppt\PNG이미지\모니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214344"/>
            <a:ext cx="3816424" cy="366166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7"/>
          <p:cNvSpPr>
            <a:spLocks noGrp="1"/>
          </p:cNvSpPr>
          <p:nvPr>
            <p:ph type="pic" idx="3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s and Contents Layout">
  <p:cSld name="1_Images and Contents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/>
          <p:nvPr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8"/>
          <p:cNvSpPr>
            <a:spLocks noGrp="1"/>
          </p:cNvSpPr>
          <p:nvPr>
            <p:ph type="pic" idx="2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Images and Contents Layout">
  <p:cSld name="11_Images and Contents Layout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9"/>
          <p:cNvSpPr/>
          <p:nvPr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9"/>
          <p:cNvSpPr>
            <a:spLocks noGrp="1"/>
          </p:cNvSpPr>
          <p:nvPr>
            <p:ph type="pic" idx="2"/>
          </p:nvPr>
        </p:nvSpPr>
        <p:spPr>
          <a:xfrm>
            <a:off x="135622" y="195487"/>
            <a:ext cx="6120680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/>
          <p:nvPr/>
        </p:nvSpPr>
        <p:spPr>
          <a:xfrm>
            <a:off x="0" y="3363838"/>
            <a:ext cx="9144000" cy="1440160"/>
          </a:xfrm>
          <a:prstGeom prst="rect">
            <a:avLst/>
          </a:prstGeom>
          <a:gradFill>
            <a:gsLst>
              <a:gs pos="0">
                <a:srgbClr val="FFFFFF">
                  <a:alpha val="68627"/>
                </a:srgbClr>
              </a:gs>
              <a:gs pos="50000">
                <a:srgbClr val="FFFFFF">
                  <a:alpha val="86666"/>
                </a:srgbClr>
              </a:gs>
              <a:gs pos="100000">
                <a:srgbClr val="FFFFFF">
                  <a:alpha val="6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0" y="3625257"/>
            <a:ext cx="9144000" cy="47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-148" y="4103374"/>
            <a:ext cx="9144000" cy="47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and Contents Layout">
  <p:cSld name="3_Images and Contents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ets layout">
  <p:cSld name="icon sets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1"/>
          <p:cNvSpPr/>
          <p:nvPr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1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5" name="Google Shape;105;p41"/>
          <p:cNvGrpSpPr/>
          <p:nvPr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106" name="Google Shape;106;p41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lt1">
                <a:alpha val="2156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1"/>
          <p:cNvSpPr/>
          <p:nvPr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3"/>
          <p:cNvSpPr/>
          <p:nvPr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3"/>
          <p:cNvSpPr txBox="1">
            <a:spLocks noGrp="1"/>
          </p:cNvSpPr>
          <p:nvPr>
            <p:ph type="body" idx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2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4" name="Google Shape;11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317545"/>
            <a:ext cx="3151673" cy="267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925" y="636207"/>
            <a:ext cx="4655223" cy="395176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0" y="2211710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2"/>
          </p:nvPr>
        </p:nvSpPr>
        <p:spPr>
          <a:xfrm>
            <a:off x="-148" y="278777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Images and Contents Layout">
  <p:cSld name="9_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6"/>
          <p:cNvSpPr>
            <a:spLocks noGrp="1"/>
          </p:cNvSpPr>
          <p:nvPr>
            <p:ph type="pic" idx="2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6"/>
          <p:cNvSpPr>
            <a:spLocks noGrp="1"/>
          </p:cNvSpPr>
          <p:nvPr>
            <p:ph type="pic" idx="3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6"/>
          <p:cNvSpPr>
            <a:spLocks noGrp="1"/>
          </p:cNvSpPr>
          <p:nvPr>
            <p:ph type="pic" idx="4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6"/>
          <p:cNvSpPr>
            <a:spLocks noGrp="1"/>
          </p:cNvSpPr>
          <p:nvPr>
            <p:ph type="pic" idx="5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and Contents Layout">
  <p:cSld name="6_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7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body" idx="2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7"/>
          <p:cNvSpPr>
            <a:spLocks noGrp="1"/>
          </p:cNvSpPr>
          <p:nvPr>
            <p:ph type="pic" idx="3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7"/>
          <p:cNvSpPr>
            <a:spLocks noGrp="1"/>
          </p:cNvSpPr>
          <p:nvPr>
            <p:ph type="pic" idx="4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7"/>
          <p:cNvSpPr>
            <a:spLocks noGrp="1"/>
          </p:cNvSpPr>
          <p:nvPr>
            <p:ph type="pic" idx="5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7"/>
          <p:cNvSpPr>
            <a:spLocks noGrp="1"/>
          </p:cNvSpPr>
          <p:nvPr>
            <p:ph type="pic" idx="6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7"/>
          <p:cNvSpPr>
            <a:spLocks noGrp="1"/>
          </p:cNvSpPr>
          <p:nvPr>
            <p:ph type="pic" idx="7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7"/>
          <p:cNvSpPr>
            <a:spLocks noGrp="1"/>
          </p:cNvSpPr>
          <p:nvPr>
            <p:ph type="pic" idx="8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and Contents Layout">
  <p:cSld name="8_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2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5"/>
          <p:cNvSpPr/>
          <p:nvPr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5"/>
          <p:cNvSpPr/>
          <p:nvPr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5"/>
          <p:cNvSpPr/>
          <p:nvPr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>
            <a:spLocks noGrp="1"/>
          </p:cNvSpPr>
          <p:nvPr>
            <p:ph type="pic" idx="3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>
            <a:spLocks noGrp="1"/>
          </p:cNvSpPr>
          <p:nvPr>
            <p:ph type="pic" idx="4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>
            <a:spLocks noGrp="1"/>
          </p:cNvSpPr>
          <p:nvPr>
            <p:ph type="pic" idx="5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s and Contents Layout">
  <p:cSld name="10_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>
            <a:spLocks noGrp="1"/>
          </p:cNvSpPr>
          <p:nvPr>
            <p:ph type="pic" idx="2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6"/>
          <p:cNvSpPr>
            <a:spLocks noGrp="1"/>
          </p:cNvSpPr>
          <p:nvPr>
            <p:ph type="pic" idx="3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>
            <a:spLocks noGrp="1"/>
          </p:cNvSpPr>
          <p:nvPr>
            <p:ph type="pic" idx="4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6"/>
          <p:cNvSpPr>
            <a:spLocks noGrp="1"/>
          </p:cNvSpPr>
          <p:nvPr>
            <p:ph type="pic" idx="5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>
            <a:spLocks noGrp="1"/>
          </p:cNvSpPr>
          <p:nvPr>
            <p:ph type="pic" idx="6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6"/>
          <p:cNvSpPr>
            <a:spLocks noGrp="1"/>
          </p:cNvSpPr>
          <p:nvPr>
            <p:ph type="pic" idx="7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6"/>
          <p:cNvSpPr>
            <a:spLocks noGrp="1"/>
          </p:cNvSpPr>
          <p:nvPr>
            <p:ph type="pic" idx="8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/>
        </p:nvSpPr>
        <p:spPr>
          <a:xfrm>
            <a:off x="2267744" y="1059582"/>
            <a:ext cx="57759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Présentation du projet pluri technologique de 36h :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453529" y="1459258"/>
            <a:ext cx="841768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600"/>
            </a:pPr>
            <a:r>
              <a:rPr lang="en-US" sz="3600" b="1" dirty="0" smtClean="0">
                <a:solidFill>
                  <a:schemeClr val="dk1"/>
                </a:solidFill>
              </a:rPr>
              <a:t>Robot </a:t>
            </a:r>
            <a:r>
              <a:rPr lang="en-US" sz="3600" b="1" dirty="0" err="1" smtClean="0">
                <a:solidFill>
                  <a:schemeClr val="dk1"/>
                </a:solidFill>
              </a:rPr>
              <a:t>Ramsseur</a:t>
            </a:r>
            <a:r>
              <a:rPr lang="en-US" sz="3600" b="1" dirty="0" smtClean="0">
                <a:solidFill>
                  <a:schemeClr val="dk1"/>
                </a:solidFill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</a:rPr>
              <a:t>Rapide</a:t>
            </a:r>
            <a:r>
              <a:rPr lang="en-US" sz="3600" b="1" dirty="0" smtClean="0">
                <a:solidFill>
                  <a:schemeClr val="dk1"/>
                </a:solidFill>
              </a:rPr>
              <a:t> (3R)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2315691" y="2247714"/>
            <a:ext cx="4608512" cy="226825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8712" y="2718255"/>
            <a:ext cx="1626925" cy="118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0"/>
          <p:cNvSpPr txBox="1"/>
          <p:nvPr/>
        </p:nvSpPr>
        <p:spPr>
          <a:xfrm>
            <a:off x="693792" y="2128262"/>
            <a:ext cx="249139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0"/>
          <p:cNvSpPr txBox="1"/>
          <p:nvPr/>
        </p:nvSpPr>
        <p:spPr>
          <a:xfrm>
            <a:off x="693793" y="3031268"/>
            <a:ext cx="249139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0"/>
          <p:cNvSpPr/>
          <p:nvPr/>
        </p:nvSpPr>
        <p:spPr>
          <a:xfrm>
            <a:off x="4112252" y="239306"/>
            <a:ext cx="4896544" cy="20882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3833569" y="2728976"/>
            <a:ext cx="3456384" cy="22628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0"/>
          <p:cNvSpPr/>
          <p:nvPr/>
        </p:nvSpPr>
        <p:spPr>
          <a:xfrm>
            <a:off x="305177" y="1895490"/>
            <a:ext cx="3273112" cy="3096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0"/>
          <p:cNvSpPr txBox="1"/>
          <p:nvPr/>
        </p:nvSpPr>
        <p:spPr>
          <a:xfrm>
            <a:off x="475320" y="1027606"/>
            <a:ext cx="3744416" cy="87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Recherche de solution:</a:t>
            </a:r>
            <a:b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Pince adaptée + bras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8" name="Google Shape;428;p10"/>
          <p:cNvGrpSpPr/>
          <p:nvPr/>
        </p:nvGrpSpPr>
        <p:grpSpPr>
          <a:xfrm>
            <a:off x="89152" y="151665"/>
            <a:ext cx="2929469" cy="761513"/>
            <a:chOff x="467544" y="107845"/>
            <a:chExt cx="2664296" cy="761513"/>
          </a:xfrm>
        </p:grpSpPr>
        <p:sp>
          <p:nvSpPr>
            <p:cNvPr id="429" name="Google Shape;429;p10"/>
            <p:cNvSpPr txBox="1"/>
            <p:nvPr/>
          </p:nvSpPr>
          <p:spPr>
            <a:xfrm>
              <a:off x="467544" y="113080"/>
              <a:ext cx="3978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899672" y="285702"/>
              <a:ext cx="720000" cy="5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1" name="Google Shape;431;p10"/>
            <p:cNvGrpSpPr/>
            <p:nvPr/>
          </p:nvGrpSpPr>
          <p:grpSpPr>
            <a:xfrm>
              <a:off x="1048990" y="107845"/>
              <a:ext cx="2082850" cy="761513"/>
              <a:chOff x="1048990" y="107845"/>
              <a:chExt cx="2082850" cy="761513"/>
            </a:xfrm>
          </p:grpSpPr>
          <p:sp>
            <p:nvSpPr>
              <p:cNvPr id="432" name="Google Shape;432;p10"/>
              <p:cNvSpPr txBox="1"/>
              <p:nvPr/>
            </p:nvSpPr>
            <p:spPr>
              <a:xfrm>
                <a:off x="1741265" y="113080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33" name="Google Shape;433;p10"/>
              <p:cNvGrpSpPr/>
              <p:nvPr/>
            </p:nvGrpSpPr>
            <p:grpSpPr>
              <a:xfrm>
                <a:off x="1048990" y="623137"/>
                <a:ext cx="2082850" cy="246221"/>
                <a:chOff x="1048990" y="971621"/>
                <a:chExt cx="2082850" cy="246221"/>
              </a:xfrm>
            </p:grpSpPr>
            <p:sp>
              <p:nvSpPr>
                <p:cNvPr id="434" name="Google Shape;434;p10"/>
                <p:cNvSpPr txBox="1"/>
                <p:nvPr/>
              </p:nvSpPr>
              <p:spPr>
                <a:xfrm>
                  <a:off x="1048990" y="971621"/>
                  <a:ext cx="2082850" cy="24622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1" i="0" u="none" strike="noStrike" cap="none" dirty="0">
                      <a:solidFill>
                        <a:srgbClr val="40404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</a:t>
                  </a:r>
                  <a:r>
                    <a:rPr lang="en-US" sz="1000" b="1" i="0" u="none" strike="noStrike" cap="none" dirty="0" smtClean="0">
                      <a:solidFill>
                        <a:srgbClr val="40404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Conception </a:t>
                  </a:r>
                  <a:r>
                    <a:rPr lang="en-US" sz="1000" b="1" i="0" u="none" strike="noStrike" cap="none" dirty="0" err="1">
                      <a:solidFill>
                        <a:srgbClr val="40404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préliminaire</a:t>
                  </a:r>
                  <a:r>
                    <a:rPr lang="en-US" sz="1000" b="1" i="0" u="none" strike="noStrike" cap="none" dirty="0">
                      <a:solidFill>
                        <a:srgbClr val="40404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6h 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35" name="Google Shape;435;p10"/>
                <p:cNvGrpSpPr/>
                <p:nvPr/>
              </p:nvGrpSpPr>
              <p:grpSpPr>
                <a:xfrm>
                  <a:off x="1087524" y="985148"/>
                  <a:ext cx="162952" cy="219165"/>
                  <a:chOff x="82884" y="562158"/>
                  <a:chExt cx="181886" cy="268588"/>
                </a:xfrm>
              </p:grpSpPr>
              <p:sp>
                <p:nvSpPr>
                  <p:cNvPr id="436" name="Google Shape;436;p10"/>
                  <p:cNvSpPr/>
                  <p:nvPr/>
                </p:nvSpPr>
                <p:spPr>
                  <a:xfrm>
                    <a:off x="82884" y="562158"/>
                    <a:ext cx="96628" cy="232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775" h="3923699" extrusionOk="0">
                        <a:moveTo>
                          <a:pt x="280204" y="750754"/>
                        </a:moveTo>
                        <a:lnTo>
                          <a:pt x="1209570" y="750754"/>
                        </a:lnTo>
                        <a:cubicBezTo>
                          <a:pt x="1364322" y="750754"/>
                          <a:pt x="1489774" y="876206"/>
                          <a:pt x="1489774" y="1030958"/>
                        </a:cubicBezTo>
                        <a:lnTo>
                          <a:pt x="1489774" y="1293518"/>
                        </a:lnTo>
                        <a:lnTo>
                          <a:pt x="1489775" y="1293518"/>
                        </a:lnTo>
                        <a:lnTo>
                          <a:pt x="1489775" y="2063902"/>
                        </a:lnTo>
                        <a:cubicBezTo>
                          <a:pt x="1489775" y="2143440"/>
                          <a:pt x="1425297" y="2207918"/>
                          <a:pt x="1345759" y="2207918"/>
                        </a:cubicBezTo>
                        <a:cubicBezTo>
                          <a:pt x="1266221" y="2207918"/>
                          <a:pt x="1201743" y="2143440"/>
                          <a:pt x="1201743" y="2063902"/>
                        </a:cubicBezTo>
                        <a:lnTo>
                          <a:pt x="1201743" y="1390678"/>
                        </a:lnTo>
                        <a:lnTo>
                          <a:pt x="1158887" y="1390678"/>
                        </a:lnTo>
                        <a:cubicBezTo>
                          <a:pt x="1156542" y="2175018"/>
                          <a:pt x="1154198" y="2959359"/>
                          <a:pt x="1151853" y="3743699"/>
                        </a:cubicBezTo>
                        <a:cubicBezTo>
                          <a:pt x="1151853" y="3843110"/>
                          <a:pt x="1071264" y="3923699"/>
                          <a:pt x="971853" y="3923699"/>
                        </a:cubicBezTo>
                        <a:cubicBezTo>
                          <a:pt x="872442" y="3923699"/>
                          <a:pt x="791853" y="3843110"/>
                          <a:pt x="791853" y="3743699"/>
                        </a:cubicBezTo>
                        <a:lnTo>
                          <a:pt x="791853" y="2305078"/>
                        </a:lnTo>
                        <a:lnTo>
                          <a:pt x="683854" y="2305078"/>
                        </a:lnTo>
                        <a:lnTo>
                          <a:pt x="683854" y="3743698"/>
                        </a:lnTo>
                        <a:cubicBezTo>
                          <a:pt x="683854" y="3843109"/>
                          <a:pt x="603265" y="3923698"/>
                          <a:pt x="503854" y="3923698"/>
                        </a:cubicBezTo>
                        <a:cubicBezTo>
                          <a:pt x="404443" y="3923698"/>
                          <a:pt x="323854" y="3843109"/>
                          <a:pt x="323854" y="3743698"/>
                        </a:cubicBezTo>
                        <a:cubicBezTo>
                          <a:pt x="326198" y="2959358"/>
                          <a:pt x="328543" y="2175018"/>
                          <a:pt x="330887" y="1390678"/>
                        </a:cubicBezTo>
                        <a:lnTo>
                          <a:pt x="288033" y="1390678"/>
                        </a:lnTo>
                        <a:lnTo>
                          <a:pt x="288033" y="2063902"/>
                        </a:lnTo>
                        <a:cubicBezTo>
                          <a:pt x="288033" y="2143440"/>
                          <a:pt x="223555" y="2207918"/>
                          <a:pt x="144017" y="2207918"/>
                        </a:cubicBezTo>
                        <a:cubicBezTo>
                          <a:pt x="64479" y="2207918"/>
                          <a:pt x="1" y="2143440"/>
                          <a:pt x="1" y="2063902"/>
                        </a:cubicBezTo>
                        <a:lnTo>
                          <a:pt x="1" y="1390678"/>
                        </a:lnTo>
                        <a:lnTo>
                          <a:pt x="0" y="1390678"/>
                        </a:lnTo>
                        <a:lnTo>
                          <a:pt x="0" y="1030958"/>
                        </a:lnTo>
                        <a:cubicBezTo>
                          <a:pt x="0" y="876206"/>
                          <a:pt x="125452" y="750754"/>
                          <a:pt x="280204" y="750754"/>
                        </a:cubicBezTo>
                        <a:close/>
                        <a:moveTo>
                          <a:pt x="744888" y="0"/>
                        </a:moveTo>
                        <a:cubicBezTo>
                          <a:pt x="931180" y="0"/>
                          <a:pt x="1082199" y="151019"/>
                          <a:pt x="1082199" y="337311"/>
                        </a:cubicBezTo>
                        <a:cubicBezTo>
                          <a:pt x="1082199" y="523603"/>
                          <a:pt x="931180" y="674622"/>
                          <a:pt x="744888" y="674622"/>
                        </a:cubicBezTo>
                        <a:cubicBezTo>
                          <a:pt x="558596" y="674622"/>
                          <a:pt x="407577" y="523603"/>
                          <a:pt x="407577" y="337311"/>
                        </a:cubicBezTo>
                        <a:cubicBezTo>
                          <a:pt x="407577" y="151019"/>
                          <a:pt x="558596" y="0"/>
                          <a:pt x="744888" y="0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437;p10"/>
                  <p:cNvSpPr/>
                  <p:nvPr/>
                </p:nvSpPr>
                <p:spPr>
                  <a:xfrm>
                    <a:off x="168142" y="598370"/>
                    <a:ext cx="96628" cy="232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775" h="3923699" extrusionOk="0">
                        <a:moveTo>
                          <a:pt x="280204" y="750754"/>
                        </a:moveTo>
                        <a:lnTo>
                          <a:pt x="1209570" y="750754"/>
                        </a:lnTo>
                        <a:cubicBezTo>
                          <a:pt x="1364322" y="750754"/>
                          <a:pt x="1489774" y="876206"/>
                          <a:pt x="1489774" y="1030958"/>
                        </a:cubicBezTo>
                        <a:lnTo>
                          <a:pt x="1489774" y="1293518"/>
                        </a:lnTo>
                        <a:lnTo>
                          <a:pt x="1489775" y="1293518"/>
                        </a:lnTo>
                        <a:lnTo>
                          <a:pt x="1489775" y="2063902"/>
                        </a:lnTo>
                        <a:cubicBezTo>
                          <a:pt x="1489775" y="2143440"/>
                          <a:pt x="1425297" y="2207918"/>
                          <a:pt x="1345759" y="2207918"/>
                        </a:cubicBezTo>
                        <a:cubicBezTo>
                          <a:pt x="1266221" y="2207918"/>
                          <a:pt x="1201743" y="2143440"/>
                          <a:pt x="1201743" y="2063902"/>
                        </a:cubicBezTo>
                        <a:lnTo>
                          <a:pt x="1201743" y="1390678"/>
                        </a:lnTo>
                        <a:lnTo>
                          <a:pt x="1158887" y="1390678"/>
                        </a:lnTo>
                        <a:cubicBezTo>
                          <a:pt x="1156542" y="2175018"/>
                          <a:pt x="1154198" y="2959359"/>
                          <a:pt x="1151853" y="3743699"/>
                        </a:cubicBezTo>
                        <a:cubicBezTo>
                          <a:pt x="1151853" y="3843110"/>
                          <a:pt x="1071264" y="3923699"/>
                          <a:pt x="971853" y="3923699"/>
                        </a:cubicBezTo>
                        <a:cubicBezTo>
                          <a:pt x="872442" y="3923699"/>
                          <a:pt x="791853" y="3843110"/>
                          <a:pt x="791853" y="3743699"/>
                        </a:cubicBezTo>
                        <a:lnTo>
                          <a:pt x="791853" y="2305078"/>
                        </a:lnTo>
                        <a:lnTo>
                          <a:pt x="683854" y="2305078"/>
                        </a:lnTo>
                        <a:lnTo>
                          <a:pt x="683854" y="3743698"/>
                        </a:lnTo>
                        <a:cubicBezTo>
                          <a:pt x="683854" y="3843109"/>
                          <a:pt x="603265" y="3923698"/>
                          <a:pt x="503854" y="3923698"/>
                        </a:cubicBezTo>
                        <a:cubicBezTo>
                          <a:pt x="404443" y="3923698"/>
                          <a:pt x="323854" y="3843109"/>
                          <a:pt x="323854" y="3743698"/>
                        </a:cubicBezTo>
                        <a:cubicBezTo>
                          <a:pt x="326198" y="2959358"/>
                          <a:pt x="328543" y="2175018"/>
                          <a:pt x="330887" y="1390678"/>
                        </a:cubicBezTo>
                        <a:lnTo>
                          <a:pt x="288033" y="1390678"/>
                        </a:lnTo>
                        <a:lnTo>
                          <a:pt x="288033" y="2063902"/>
                        </a:lnTo>
                        <a:cubicBezTo>
                          <a:pt x="288033" y="2143440"/>
                          <a:pt x="223555" y="2207918"/>
                          <a:pt x="144017" y="2207918"/>
                        </a:cubicBezTo>
                        <a:cubicBezTo>
                          <a:pt x="64479" y="2207918"/>
                          <a:pt x="1" y="2143440"/>
                          <a:pt x="1" y="2063902"/>
                        </a:cubicBezTo>
                        <a:lnTo>
                          <a:pt x="1" y="1390678"/>
                        </a:lnTo>
                        <a:lnTo>
                          <a:pt x="0" y="1390678"/>
                        </a:lnTo>
                        <a:lnTo>
                          <a:pt x="0" y="1030958"/>
                        </a:lnTo>
                        <a:cubicBezTo>
                          <a:pt x="0" y="876206"/>
                          <a:pt x="125452" y="750754"/>
                          <a:pt x="280204" y="750754"/>
                        </a:cubicBezTo>
                        <a:close/>
                        <a:moveTo>
                          <a:pt x="744888" y="0"/>
                        </a:moveTo>
                        <a:cubicBezTo>
                          <a:pt x="931180" y="0"/>
                          <a:pt x="1082199" y="151019"/>
                          <a:pt x="1082199" y="337311"/>
                        </a:cubicBezTo>
                        <a:cubicBezTo>
                          <a:pt x="1082199" y="523603"/>
                          <a:pt x="931180" y="674622"/>
                          <a:pt x="744888" y="674622"/>
                        </a:cubicBezTo>
                        <a:cubicBezTo>
                          <a:pt x="558596" y="674622"/>
                          <a:pt x="407577" y="523603"/>
                          <a:pt x="407577" y="337311"/>
                        </a:cubicBezTo>
                        <a:cubicBezTo>
                          <a:pt x="407577" y="151019"/>
                          <a:pt x="558596" y="0"/>
                          <a:pt x="744888" y="0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438" name="Google Shape;438;p10"/>
              <p:cNvSpPr/>
              <p:nvPr/>
            </p:nvSpPr>
            <p:spPr>
              <a:xfrm>
                <a:off x="1691680" y="107845"/>
                <a:ext cx="426505" cy="410579"/>
              </a:xfrm>
              <a:prstGeom prst="ellipse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9" name="Google Shape;439;p10"/>
          <p:cNvSpPr/>
          <p:nvPr/>
        </p:nvSpPr>
        <p:spPr>
          <a:xfrm rot="2700000">
            <a:off x="3975963" y="3550204"/>
            <a:ext cx="112033" cy="449157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8436" y="1031394"/>
            <a:ext cx="1362680" cy="108188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41" name="Google Shape;44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8276" y="599346"/>
            <a:ext cx="1393920" cy="140492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42" name="Google Shape;44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8596" y="671354"/>
            <a:ext cx="1404492" cy="134761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43" name="Google Shape;443;p10"/>
          <p:cNvSpPr/>
          <p:nvPr/>
        </p:nvSpPr>
        <p:spPr>
          <a:xfrm>
            <a:off x="351203" y="4291972"/>
            <a:ext cx="593845" cy="617911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0"/>
          <p:cNvSpPr txBox="1"/>
          <p:nvPr/>
        </p:nvSpPr>
        <p:spPr>
          <a:xfrm>
            <a:off x="5120364" y="239306"/>
            <a:ext cx="34563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Etape 2 : Recherche de l’existant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10"/>
          <p:cNvPicPr preferRelativeResize="0"/>
          <p:nvPr/>
        </p:nvPicPr>
        <p:blipFill rotWithShape="1">
          <a:blip r:embed="rId6">
            <a:alphaModFix/>
          </a:blip>
          <a:srcRect t="11035"/>
          <a:stretch/>
        </p:blipFill>
        <p:spPr>
          <a:xfrm>
            <a:off x="4265617" y="3479666"/>
            <a:ext cx="2974726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"/>
          <p:cNvSpPr txBox="1"/>
          <p:nvPr/>
        </p:nvSpPr>
        <p:spPr>
          <a:xfrm>
            <a:off x="3977585" y="3119626"/>
            <a:ext cx="29523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Etape 3 : Idéation de solutions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0"/>
          <p:cNvSpPr txBox="1"/>
          <p:nvPr/>
        </p:nvSpPr>
        <p:spPr>
          <a:xfrm>
            <a:off x="449193" y="2039506"/>
            <a:ext cx="2808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Etape 1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Analyse de la pince existante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10" descr="C:\Users\prudhomme.v\Documents\SaintMichel V\2019-2020\Divers\Bac2019\Modelisation\Pince\PinceBase\Plan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5297" y="3335650"/>
            <a:ext cx="2065189" cy="158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9193" y="2615570"/>
            <a:ext cx="1408407" cy="125809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50" name="Google Shape;450;p10"/>
          <p:cNvSpPr/>
          <p:nvPr/>
        </p:nvSpPr>
        <p:spPr>
          <a:xfrm>
            <a:off x="7385407" y="3695690"/>
            <a:ext cx="408602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0"/>
          <p:cNvSpPr/>
          <p:nvPr/>
        </p:nvSpPr>
        <p:spPr>
          <a:xfrm>
            <a:off x="7830847" y="3419485"/>
            <a:ext cx="1224000" cy="936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Choix de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Pince +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0"/>
          <p:cNvSpPr txBox="1"/>
          <p:nvPr/>
        </p:nvSpPr>
        <p:spPr>
          <a:xfrm>
            <a:off x="11673" y="1045589"/>
            <a:ext cx="10364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C/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47;p4"/>
          <p:cNvSpPr/>
          <p:nvPr/>
        </p:nvSpPr>
        <p:spPr>
          <a:xfrm>
            <a:off x="968264" y="732169"/>
            <a:ext cx="86569" cy="1896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1"/>
          <p:cNvSpPr txBox="1">
            <a:spLocks noGrp="1"/>
          </p:cNvSpPr>
          <p:nvPr>
            <p:ph type="body" idx="1"/>
          </p:nvPr>
        </p:nvSpPr>
        <p:spPr>
          <a:xfrm>
            <a:off x="4499992" y="107410"/>
            <a:ext cx="454624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solidFill>
                  <a:srgbClr val="002060"/>
                </a:solidFill>
              </a:rPr>
              <a:t>Missions de chacun</a:t>
            </a:r>
            <a:endParaRPr sz="3200">
              <a:solidFill>
                <a:srgbClr val="002060"/>
              </a:solidFill>
            </a:endParaRPr>
          </a:p>
        </p:txBody>
      </p:sp>
      <p:sp>
        <p:nvSpPr>
          <p:cNvPr id="458" name="Google Shape;458;p11"/>
          <p:cNvSpPr txBox="1">
            <a:spLocks noGrp="1"/>
          </p:cNvSpPr>
          <p:nvPr>
            <p:ph type="body" idx="2"/>
          </p:nvPr>
        </p:nvSpPr>
        <p:spPr>
          <a:xfrm>
            <a:off x="4355977" y="647592"/>
            <a:ext cx="4788023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>
                <a:solidFill>
                  <a:srgbClr val="002060"/>
                </a:solidFill>
              </a:rPr>
              <a:t>Exigences pour lesquelles il faut valider une solution</a:t>
            </a:r>
            <a:endParaRPr sz="1200">
              <a:solidFill>
                <a:srgbClr val="002060"/>
              </a:solidFill>
            </a:endParaRPr>
          </a:p>
        </p:txBody>
      </p:sp>
      <p:sp>
        <p:nvSpPr>
          <p:cNvPr id="459" name="Google Shape;459;p11"/>
          <p:cNvSpPr txBox="1"/>
          <p:nvPr/>
        </p:nvSpPr>
        <p:spPr>
          <a:xfrm>
            <a:off x="611560" y="3439328"/>
            <a:ext cx="24050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protection contre la chaleur doit protéger les composants les plus sensibles 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 panier est capable d’accueillir 3 échantillons sphériques</a:t>
            </a: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1"/>
          <p:cNvSpPr txBox="1"/>
          <p:nvPr/>
        </p:nvSpPr>
        <p:spPr>
          <a:xfrm>
            <a:off x="595505" y="1137586"/>
            <a:ext cx="26048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E1 :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Résister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aux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températures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&amp; Stocker les 3 </a:t>
            </a:r>
            <a:r>
              <a:rPr lang="en-US" sz="1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échantillons</a:t>
            </a:r>
            <a:endParaRPr sz="1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1"/>
          <p:cNvSpPr txBox="1"/>
          <p:nvPr/>
        </p:nvSpPr>
        <p:spPr>
          <a:xfrm>
            <a:off x="3499076" y="1144680"/>
            <a:ext cx="21458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E2 : Adapter la pince et concevoir le bras</a:t>
            </a:r>
            <a:endParaRPr sz="1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1"/>
          <p:cNvSpPr>
            <a:spLocks noGrp="1"/>
          </p:cNvSpPr>
          <p:nvPr>
            <p:ph type="pic" idx="5"/>
          </p:nvPr>
        </p:nvSpPr>
        <p:spPr>
          <a:xfrm>
            <a:off x="6332337" y="1606344"/>
            <a:ext cx="2034698" cy="1757493"/>
          </a:xfrm>
          <a:prstGeom prst="rect">
            <a:avLst/>
          </a:prstGeom>
          <a:solidFill>
            <a:srgbClr val="F2F2F2"/>
          </a:solidFill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1"/>
          <p:cNvSpPr/>
          <p:nvPr/>
        </p:nvSpPr>
        <p:spPr>
          <a:xfrm>
            <a:off x="2741864" y="4176251"/>
            <a:ext cx="274754" cy="318006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1"/>
          <p:cNvSpPr/>
          <p:nvPr/>
        </p:nvSpPr>
        <p:spPr>
          <a:xfrm rot="5400000" flipH="1">
            <a:off x="5402037" y="4179247"/>
            <a:ext cx="300931" cy="359016"/>
          </a:xfrm>
          <a:custGeom>
            <a:avLst/>
            <a:gdLst/>
            <a:ahLst/>
            <a:cxnLst/>
            <a:rect l="l" t="t" r="r" b="b"/>
            <a:pathLst>
              <a:path w="2681612" h="3199215" extrusionOk="0">
                <a:moveTo>
                  <a:pt x="2102993" y="3198807"/>
                </a:moveTo>
                <a:cubicBezTo>
                  <a:pt x="2065213" y="3201612"/>
                  <a:pt x="2026362" y="3190004"/>
                  <a:pt x="1995396" y="3163319"/>
                </a:cubicBezTo>
                <a:cubicBezTo>
                  <a:pt x="1933465" y="3109949"/>
                  <a:pt x="1926523" y="3016479"/>
                  <a:pt x="1979893" y="2954547"/>
                </a:cubicBezTo>
                <a:cubicBezTo>
                  <a:pt x="2015191" y="2913587"/>
                  <a:pt x="2068029" y="2896682"/>
                  <a:pt x="2117248" y="2907850"/>
                </a:cubicBezTo>
                <a:lnTo>
                  <a:pt x="2205377" y="2833976"/>
                </a:lnTo>
                <a:lnTo>
                  <a:pt x="2209612" y="2839029"/>
                </a:lnTo>
                <a:cubicBezTo>
                  <a:pt x="2361970" y="2758288"/>
                  <a:pt x="2351516" y="2736111"/>
                  <a:pt x="2412943" y="2681404"/>
                </a:cubicBezTo>
                <a:cubicBezTo>
                  <a:pt x="2445873" y="2646478"/>
                  <a:pt x="2455417" y="2648599"/>
                  <a:pt x="2449430" y="2559790"/>
                </a:cubicBezTo>
                <a:lnTo>
                  <a:pt x="2453389" y="2559404"/>
                </a:lnTo>
                <a:lnTo>
                  <a:pt x="2449152" y="2559404"/>
                </a:lnTo>
                <a:lnTo>
                  <a:pt x="2449152" y="2131259"/>
                </a:lnTo>
                <a:lnTo>
                  <a:pt x="2409122" y="2131337"/>
                </a:lnTo>
                <a:cubicBezTo>
                  <a:pt x="2408716" y="1923537"/>
                  <a:pt x="2297583" y="1731738"/>
                  <a:pt x="2117584" y="1628188"/>
                </a:cubicBezTo>
                <a:cubicBezTo>
                  <a:pt x="1937374" y="1524516"/>
                  <a:pt x="1715565" y="1525077"/>
                  <a:pt x="1535880" y="1629658"/>
                </a:cubicBezTo>
                <a:cubicBezTo>
                  <a:pt x="1356407" y="1734116"/>
                  <a:pt x="1246243" y="1926472"/>
                  <a:pt x="1246884" y="2134270"/>
                </a:cubicBezTo>
                <a:lnTo>
                  <a:pt x="1206679" y="2134394"/>
                </a:lnTo>
                <a:lnTo>
                  <a:pt x="1206679" y="2559404"/>
                </a:lnTo>
                <a:lnTo>
                  <a:pt x="1202442" y="2559404"/>
                </a:lnTo>
                <a:lnTo>
                  <a:pt x="1206401" y="2559790"/>
                </a:lnTo>
                <a:cubicBezTo>
                  <a:pt x="1200413" y="2648599"/>
                  <a:pt x="1209957" y="2646478"/>
                  <a:pt x="1242887" y="2681404"/>
                </a:cubicBezTo>
                <a:cubicBezTo>
                  <a:pt x="1304315" y="2736111"/>
                  <a:pt x="1293860" y="2758289"/>
                  <a:pt x="1446220" y="2839029"/>
                </a:cubicBezTo>
                <a:lnTo>
                  <a:pt x="1450456" y="2833976"/>
                </a:lnTo>
                <a:lnTo>
                  <a:pt x="1538584" y="2907850"/>
                </a:lnTo>
                <a:cubicBezTo>
                  <a:pt x="1587803" y="2896682"/>
                  <a:pt x="1640641" y="2913588"/>
                  <a:pt x="1675938" y="2954547"/>
                </a:cubicBezTo>
                <a:cubicBezTo>
                  <a:pt x="1729308" y="3016479"/>
                  <a:pt x="1722367" y="3109949"/>
                  <a:pt x="1660435" y="3163319"/>
                </a:cubicBezTo>
                <a:cubicBezTo>
                  <a:pt x="1629470" y="3190004"/>
                  <a:pt x="1590619" y="3201612"/>
                  <a:pt x="1552839" y="3198807"/>
                </a:cubicBezTo>
                <a:cubicBezTo>
                  <a:pt x="1515058" y="3196001"/>
                  <a:pt x="1478348" y="3178783"/>
                  <a:pt x="1451663" y="3147818"/>
                </a:cubicBezTo>
                <a:cubicBezTo>
                  <a:pt x="1427224" y="3119457"/>
                  <a:pt x="1415431" y="3084483"/>
                  <a:pt x="1417312" y="3049790"/>
                </a:cubicBezTo>
                <a:lnTo>
                  <a:pt x="1330528" y="2977043"/>
                </a:lnTo>
                <a:lnTo>
                  <a:pt x="1332808" y="2974324"/>
                </a:lnTo>
                <a:cubicBezTo>
                  <a:pt x="1228432" y="2905841"/>
                  <a:pt x="1177953" y="2865620"/>
                  <a:pt x="1096013" y="2799841"/>
                </a:cubicBezTo>
                <a:cubicBezTo>
                  <a:pt x="1024456" y="2759355"/>
                  <a:pt x="1019030" y="2643576"/>
                  <a:pt x="1023299" y="2559404"/>
                </a:cubicBezTo>
                <a:lnTo>
                  <a:pt x="1019995" y="2559404"/>
                </a:lnTo>
                <a:lnTo>
                  <a:pt x="1019995" y="2134971"/>
                </a:lnTo>
                <a:lnTo>
                  <a:pt x="974396" y="2135112"/>
                </a:lnTo>
                <a:cubicBezTo>
                  <a:pt x="973454" y="1829926"/>
                  <a:pt x="1135315" y="1547426"/>
                  <a:pt x="1398996" y="1394045"/>
                </a:cubicBezTo>
                <a:cubicBezTo>
                  <a:pt x="1501168" y="1334613"/>
                  <a:pt x="1612608" y="1298068"/>
                  <a:pt x="1726259" y="1285055"/>
                </a:cubicBezTo>
                <a:lnTo>
                  <a:pt x="1726259" y="870017"/>
                </a:lnTo>
                <a:lnTo>
                  <a:pt x="1721230" y="869853"/>
                </a:lnTo>
                <a:cubicBezTo>
                  <a:pt x="1732614" y="621334"/>
                  <a:pt x="1751144" y="329373"/>
                  <a:pt x="1527974" y="227905"/>
                </a:cubicBezTo>
                <a:cubicBezTo>
                  <a:pt x="1304804" y="126437"/>
                  <a:pt x="600048" y="154438"/>
                  <a:pt x="382208" y="261045"/>
                </a:cubicBezTo>
                <a:cubicBezTo>
                  <a:pt x="164368" y="367652"/>
                  <a:pt x="210629" y="619187"/>
                  <a:pt x="220932" y="867547"/>
                </a:cubicBezTo>
                <a:lnTo>
                  <a:pt x="216001" y="867693"/>
                </a:lnTo>
                <a:lnTo>
                  <a:pt x="216001" y="2416190"/>
                </a:lnTo>
                <a:cubicBezTo>
                  <a:pt x="180001" y="2673625"/>
                  <a:pt x="36001" y="2685841"/>
                  <a:pt x="1" y="2412306"/>
                </a:cubicBezTo>
                <a:lnTo>
                  <a:pt x="1" y="774978"/>
                </a:lnTo>
                <a:lnTo>
                  <a:pt x="4812" y="774978"/>
                </a:lnTo>
                <a:cubicBezTo>
                  <a:pt x="30587" y="484356"/>
                  <a:pt x="-14352" y="181695"/>
                  <a:pt x="269680" y="70055"/>
                </a:cubicBezTo>
                <a:cubicBezTo>
                  <a:pt x="553712" y="-41585"/>
                  <a:pt x="1431015" y="-12349"/>
                  <a:pt x="1709002" y="105138"/>
                </a:cubicBezTo>
                <a:cubicBezTo>
                  <a:pt x="1986989" y="222625"/>
                  <a:pt x="1911768" y="485288"/>
                  <a:pt x="1937603" y="774978"/>
                </a:cubicBezTo>
                <a:lnTo>
                  <a:pt x="1942259" y="774978"/>
                </a:lnTo>
                <a:lnTo>
                  <a:pt x="1942259" y="1286394"/>
                </a:lnTo>
                <a:cubicBezTo>
                  <a:pt x="2050153" y="1300589"/>
                  <a:pt x="2155853" y="1335873"/>
                  <a:pt x="2253278" y="1391888"/>
                </a:cubicBezTo>
                <a:cubicBezTo>
                  <a:pt x="2517731" y="1543935"/>
                  <a:pt x="2681015" y="1825617"/>
                  <a:pt x="2681612" y="2130805"/>
                </a:cubicBezTo>
                <a:lnTo>
                  <a:pt x="2635836" y="2130895"/>
                </a:lnTo>
                <a:lnTo>
                  <a:pt x="2635836" y="2559404"/>
                </a:lnTo>
                <a:lnTo>
                  <a:pt x="2632532" y="2559404"/>
                </a:lnTo>
                <a:cubicBezTo>
                  <a:pt x="2636801" y="2643576"/>
                  <a:pt x="2631374" y="2759355"/>
                  <a:pt x="2559817" y="2799841"/>
                </a:cubicBezTo>
                <a:cubicBezTo>
                  <a:pt x="2477878" y="2865620"/>
                  <a:pt x="2427399" y="2905841"/>
                  <a:pt x="2323024" y="2974323"/>
                </a:cubicBezTo>
                <a:lnTo>
                  <a:pt x="2325304" y="2977043"/>
                </a:lnTo>
                <a:lnTo>
                  <a:pt x="2238520" y="3049791"/>
                </a:lnTo>
                <a:cubicBezTo>
                  <a:pt x="2240400" y="3084484"/>
                  <a:pt x="2228608" y="3119457"/>
                  <a:pt x="2204168" y="3147818"/>
                </a:cubicBezTo>
                <a:cubicBezTo>
                  <a:pt x="2177483" y="3178783"/>
                  <a:pt x="2140773" y="3196001"/>
                  <a:pt x="2102993" y="3198807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1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9898" y="1649401"/>
            <a:ext cx="1853265" cy="1753182"/>
          </a:xfrm>
          <a:prstGeom prst="rect">
            <a:avLst/>
          </a:prstGeom>
          <a:solidFill>
            <a:srgbClr val="F2F2F2"/>
          </a:solidFill>
          <a:ln>
            <a:solidFill>
              <a:srgbClr val="7030A0"/>
            </a:solidFill>
          </a:ln>
        </p:spPr>
      </p:pic>
      <p:sp>
        <p:nvSpPr>
          <p:cNvPr id="466" name="Google Shape;466;p11"/>
          <p:cNvSpPr txBox="1"/>
          <p:nvPr/>
        </p:nvSpPr>
        <p:spPr>
          <a:xfrm>
            <a:off x="6084168" y="1142623"/>
            <a:ext cx="23762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E3 : Alimenter robot  + pince</a:t>
            </a:r>
            <a:endParaRPr sz="1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1"/>
          <p:cNvSpPr txBox="1"/>
          <p:nvPr/>
        </p:nvSpPr>
        <p:spPr>
          <a:xfrm>
            <a:off x="6387747" y="3461556"/>
            <a:ext cx="195232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Stocker assez d’énergie pour permettre 10 fois cette intervention </a:t>
            </a: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 les déplacements + les 3 prélèvements )</a:t>
            </a: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1"/>
          <p:cNvSpPr/>
          <p:nvPr/>
        </p:nvSpPr>
        <p:spPr>
          <a:xfrm>
            <a:off x="8100392" y="4297685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11"/>
          <p:cNvPicPr preferRelativeResize="0"/>
          <p:nvPr/>
        </p:nvPicPr>
        <p:blipFill rotWithShape="1">
          <a:blip r:embed="rId4">
            <a:alphaModFix/>
          </a:blip>
          <a:srcRect l="14798" r="14797"/>
          <a:stretch/>
        </p:blipFill>
        <p:spPr>
          <a:xfrm flipH="1">
            <a:off x="6332337" y="1606345"/>
            <a:ext cx="2040950" cy="175908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</p:pic>
      <p:sp>
        <p:nvSpPr>
          <p:cNvPr id="470" name="Google Shape;470;p11"/>
          <p:cNvSpPr>
            <a:spLocks noGrp="1"/>
          </p:cNvSpPr>
          <p:nvPr>
            <p:ph type="pic" idx="4"/>
          </p:nvPr>
        </p:nvSpPr>
        <p:spPr>
          <a:xfrm>
            <a:off x="3642102" y="1658318"/>
            <a:ext cx="2005356" cy="1705519"/>
          </a:xfrm>
          <a:prstGeom prst="rect">
            <a:avLst/>
          </a:prstGeom>
          <a:solidFill>
            <a:srgbClr val="F2F2F2"/>
          </a:solidFill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11" descr="ImageBras.JPG"/>
          <p:cNvPicPr preferRelativeResize="0"/>
          <p:nvPr/>
        </p:nvPicPr>
        <p:blipFill rotWithShape="1">
          <a:blip r:embed="rId5">
            <a:alphaModFix/>
          </a:blip>
          <a:srcRect t="10136" b="10135"/>
          <a:stretch/>
        </p:blipFill>
        <p:spPr>
          <a:xfrm>
            <a:off x="3851920" y="1851669"/>
            <a:ext cx="1552510" cy="1338097"/>
          </a:xfrm>
          <a:prstGeom prst="rect">
            <a:avLst/>
          </a:prstGeom>
          <a:solidFill>
            <a:srgbClr val="F2F2F2"/>
          </a:solidFill>
          <a:ln>
            <a:solidFill>
              <a:srgbClr val="7030A0"/>
            </a:solidFill>
          </a:ln>
        </p:spPr>
      </p:pic>
      <p:sp>
        <p:nvSpPr>
          <p:cNvPr id="472" name="Google Shape;472;p11"/>
          <p:cNvSpPr txBox="1"/>
          <p:nvPr/>
        </p:nvSpPr>
        <p:spPr>
          <a:xfrm>
            <a:off x="3535470" y="3367973"/>
            <a:ext cx="227578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modification de la pince doit permettre d’attraper les échantillons sphériques et la création d’un bras mécanique assurera le lien entre le moteur et la pince</a:t>
            </a: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>
            <a:off x="4862741" y="2626037"/>
            <a:ext cx="2531288" cy="216024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2"/>
          <p:cNvSpPr/>
          <p:nvPr/>
        </p:nvSpPr>
        <p:spPr>
          <a:xfrm>
            <a:off x="2140469" y="2626037"/>
            <a:ext cx="2531288" cy="216024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2"/>
          <p:cNvSpPr txBox="1"/>
          <p:nvPr/>
        </p:nvSpPr>
        <p:spPr>
          <a:xfrm>
            <a:off x="5080402" y="3223627"/>
            <a:ext cx="213401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Développer une Interface Homme-Machine permettant à l’utilisateur de transmettre des informations (pilotage des déplacements du robot, contrôle de la pince, et pilotage du bras) au 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système. 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2"/>
          <p:cNvSpPr txBox="1"/>
          <p:nvPr/>
        </p:nvSpPr>
        <p:spPr>
          <a:xfrm>
            <a:off x="5074488" y="961498"/>
            <a:ext cx="21458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E5 : Communiquer des ordres au robot via l’IHM</a:t>
            </a:r>
            <a:endParaRPr sz="1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2"/>
          <p:cNvSpPr txBox="1"/>
          <p:nvPr/>
        </p:nvSpPr>
        <p:spPr>
          <a:xfrm>
            <a:off x="1992019" y="1155995"/>
            <a:ext cx="27899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E4 : Piloter les moteurs du robot</a:t>
            </a:r>
            <a:endParaRPr sz="1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2"/>
          <p:cNvSpPr txBox="1"/>
          <p:nvPr/>
        </p:nvSpPr>
        <p:spPr>
          <a:xfrm>
            <a:off x="2255530" y="3281740"/>
            <a:ext cx="236219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Assurer le pilotage de: 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déplacements du robot (marche avant, marche arrière, tourner à droite, tourner à gauche) 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ouverture / fermeture pince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déplacements du bras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(montée, descente)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12" descr="hombre-maquina-simbolo-de-circuito_318-62643.jpg"/>
          <p:cNvPicPr preferRelativeResize="0"/>
          <p:nvPr/>
        </p:nvPicPr>
        <p:blipFill rotWithShape="1">
          <a:blip r:embed="rId3">
            <a:alphaModFix/>
          </a:blip>
          <a:srcRect t="6894" b="6896"/>
          <a:stretch/>
        </p:blipFill>
        <p:spPr>
          <a:xfrm>
            <a:off x="5162562" y="1492276"/>
            <a:ext cx="1978915" cy="1705612"/>
          </a:xfrm>
          <a:prstGeom prst="rect">
            <a:avLst/>
          </a:prstGeom>
          <a:solidFill>
            <a:srgbClr val="F2F2F2"/>
          </a:solidFill>
          <a:ln>
            <a:solidFill>
              <a:srgbClr val="002060"/>
            </a:solidFill>
          </a:ln>
        </p:spPr>
      </p:pic>
      <p:sp>
        <p:nvSpPr>
          <p:cNvPr id="490" name="Google Shape;490;p12"/>
          <p:cNvSpPr txBox="1">
            <a:spLocks noGrp="1"/>
          </p:cNvSpPr>
          <p:nvPr>
            <p:ph type="body" idx="1"/>
          </p:nvPr>
        </p:nvSpPr>
        <p:spPr>
          <a:xfrm>
            <a:off x="4588128" y="8257"/>
            <a:ext cx="454624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solidFill>
                  <a:srgbClr val="002060"/>
                </a:solidFill>
              </a:rPr>
              <a:t>Missions de chacun</a:t>
            </a:r>
            <a:endParaRPr sz="3200">
              <a:solidFill>
                <a:srgbClr val="002060"/>
              </a:solidFill>
            </a:endParaRPr>
          </a:p>
        </p:txBody>
      </p:sp>
      <p:sp>
        <p:nvSpPr>
          <p:cNvPr id="491" name="Google Shape;491;p12"/>
          <p:cNvSpPr txBox="1">
            <a:spLocks noGrp="1"/>
          </p:cNvSpPr>
          <p:nvPr>
            <p:ph type="body" idx="2"/>
          </p:nvPr>
        </p:nvSpPr>
        <p:spPr>
          <a:xfrm>
            <a:off x="4631402" y="526405"/>
            <a:ext cx="4476307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>
                <a:solidFill>
                  <a:srgbClr val="002060"/>
                </a:solidFill>
              </a:rPr>
              <a:t>Exigences pour lesquelles il faut valider une solution</a:t>
            </a:r>
            <a:endParaRPr sz="1200">
              <a:solidFill>
                <a:srgbClr val="002060"/>
              </a:solidFill>
            </a:endParaRPr>
          </a:p>
        </p:txBody>
      </p:sp>
      <p:pic>
        <p:nvPicPr>
          <p:cNvPr id="493" name="Google Shape;49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4960" y="1466787"/>
            <a:ext cx="1762125" cy="17716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94" name="Google Shape;494;p12" descr="Résultat de recherche d'images pour &quot;yellow touchscreen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1377" y="4267941"/>
            <a:ext cx="453777" cy="453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3"/>
          <p:cNvSpPr txBox="1"/>
          <p:nvPr/>
        </p:nvSpPr>
        <p:spPr>
          <a:xfrm>
            <a:off x="5536305" y="2777096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96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3"/>
          <p:cNvSpPr txBox="1"/>
          <p:nvPr/>
        </p:nvSpPr>
        <p:spPr>
          <a:xfrm>
            <a:off x="23615" y="822559"/>
            <a:ext cx="7506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96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3"/>
          <p:cNvSpPr txBox="1"/>
          <p:nvPr/>
        </p:nvSpPr>
        <p:spPr>
          <a:xfrm>
            <a:off x="53303" y="2770200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96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3"/>
          <p:cNvSpPr/>
          <p:nvPr/>
        </p:nvSpPr>
        <p:spPr>
          <a:xfrm>
            <a:off x="0" y="0"/>
            <a:ext cx="9144000" cy="9641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3"/>
          <p:cNvSpPr txBox="1"/>
          <p:nvPr/>
        </p:nvSpPr>
        <p:spPr>
          <a:xfrm>
            <a:off x="359737" y="662911"/>
            <a:ext cx="1236617" cy="27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ELEVE 1</a:t>
            </a:r>
            <a:endParaRPr sz="20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3"/>
          <p:cNvSpPr/>
          <p:nvPr/>
        </p:nvSpPr>
        <p:spPr>
          <a:xfrm>
            <a:off x="114444" y="584499"/>
            <a:ext cx="188873" cy="3341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3"/>
          <p:cNvSpPr txBox="1"/>
          <p:nvPr/>
        </p:nvSpPr>
        <p:spPr>
          <a:xfrm>
            <a:off x="107504" y="113080"/>
            <a:ext cx="3978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3"/>
          <p:cNvSpPr txBox="1"/>
          <p:nvPr/>
        </p:nvSpPr>
        <p:spPr>
          <a:xfrm>
            <a:off x="1364346" y="10741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3"/>
          <p:cNvSpPr/>
          <p:nvPr/>
        </p:nvSpPr>
        <p:spPr>
          <a:xfrm>
            <a:off x="539552" y="28570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3"/>
          <p:cNvSpPr/>
          <p:nvPr/>
        </p:nvSpPr>
        <p:spPr>
          <a:xfrm>
            <a:off x="1787095" y="29491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3"/>
          <p:cNvSpPr txBox="1"/>
          <p:nvPr/>
        </p:nvSpPr>
        <p:spPr>
          <a:xfrm>
            <a:off x="112912" y="113080"/>
            <a:ext cx="3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3"/>
          <p:cNvSpPr txBox="1"/>
          <p:nvPr/>
        </p:nvSpPr>
        <p:spPr>
          <a:xfrm>
            <a:off x="1369754" y="1074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3"/>
          <p:cNvSpPr txBox="1"/>
          <p:nvPr/>
        </p:nvSpPr>
        <p:spPr>
          <a:xfrm>
            <a:off x="3857327" y="1074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3"/>
          <p:cNvSpPr/>
          <p:nvPr/>
        </p:nvSpPr>
        <p:spPr>
          <a:xfrm>
            <a:off x="544960" y="28570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3"/>
          <p:cNvSpPr/>
          <p:nvPr/>
        </p:nvSpPr>
        <p:spPr>
          <a:xfrm>
            <a:off x="1792503" y="29491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3"/>
          <p:cNvSpPr/>
          <p:nvPr/>
        </p:nvSpPr>
        <p:spPr>
          <a:xfrm>
            <a:off x="3085673" y="294152"/>
            <a:ext cx="6489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3"/>
          <p:cNvSpPr/>
          <p:nvPr/>
        </p:nvSpPr>
        <p:spPr>
          <a:xfrm>
            <a:off x="4310703" y="294152"/>
            <a:ext cx="648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3"/>
          <p:cNvSpPr txBox="1"/>
          <p:nvPr/>
        </p:nvSpPr>
        <p:spPr>
          <a:xfrm>
            <a:off x="2635429" y="107372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3"/>
          <p:cNvSpPr txBox="1"/>
          <p:nvPr/>
        </p:nvSpPr>
        <p:spPr>
          <a:xfrm>
            <a:off x="5007077" y="1218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3"/>
          <p:cNvSpPr/>
          <p:nvPr/>
        </p:nvSpPr>
        <p:spPr>
          <a:xfrm>
            <a:off x="815772" y="1162290"/>
            <a:ext cx="8039913" cy="54998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3"/>
          <p:cNvSpPr/>
          <p:nvPr/>
        </p:nvSpPr>
        <p:spPr>
          <a:xfrm>
            <a:off x="879885" y="3167537"/>
            <a:ext cx="4127192" cy="45719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6344494" y="3167538"/>
            <a:ext cx="2561104" cy="45719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3"/>
          <p:cNvSpPr txBox="1"/>
          <p:nvPr/>
        </p:nvSpPr>
        <p:spPr>
          <a:xfrm>
            <a:off x="6156825" y="148850"/>
            <a:ext cx="2987175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Résister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thermiquement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et Stocker 3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Échantillons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3"/>
          <p:cNvSpPr/>
          <p:nvPr/>
        </p:nvSpPr>
        <p:spPr>
          <a:xfrm>
            <a:off x="5827752" y="148843"/>
            <a:ext cx="274637" cy="317312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3"/>
          <p:cNvSpPr txBox="1"/>
          <p:nvPr/>
        </p:nvSpPr>
        <p:spPr>
          <a:xfrm>
            <a:off x="812339" y="1802506"/>
            <a:ext cx="4327662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Expérimentations des matériaux par tests thermiques </a:t>
            </a:r>
            <a:endParaRPr sz="1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Détermination de la résistance thermique de la paroi</a:t>
            </a:r>
            <a:endParaRPr sz="1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Calcul du flux de chaleur </a:t>
            </a:r>
            <a:endParaRPr sz="1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Détermination des émissions GES et Calcul de l’énergie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grise de la coque</a:t>
            </a:r>
            <a:endParaRPr sz="1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3"/>
          <p:cNvSpPr/>
          <p:nvPr/>
        </p:nvSpPr>
        <p:spPr>
          <a:xfrm>
            <a:off x="814249" y="1267797"/>
            <a:ext cx="36423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CHOIX DES MATÉRIAUX COMPOSANTS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LA COQUE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3"/>
          <p:cNvSpPr txBox="1"/>
          <p:nvPr/>
        </p:nvSpPr>
        <p:spPr>
          <a:xfrm>
            <a:off x="5455920" y="1704789"/>
            <a:ext cx="3310926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Concevoir la forme de la coque et du panier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intégré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Modéliser la coque en 3D </a:t>
            </a:r>
            <a:endParaRPr sz="1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Proposer une fixation possible de la coque sur le châssis et la modéliser</a:t>
            </a:r>
            <a:endParaRPr sz="1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3"/>
          <p:cNvSpPr/>
          <p:nvPr/>
        </p:nvSpPr>
        <p:spPr>
          <a:xfrm>
            <a:off x="5455919" y="1271147"/>
            <a:ext cx="33109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CONCEPTION DE LA COQUE ET DE LA FORME DU PANIER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3"/>
          <p:cNvSpPr txBox="1"/>
          <p:nvPr/>
        </p:nvSpPr>
        <p:spPr>
          <a:xfrm>
            <a:off x="829762" y="3373179"/>
            <a:ext cx="4310238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Utilisation des moyens de prototypage (impression 3D , thermoformage,…)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Montage de la coque sur le châssis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3"/>
          <p:cNvSpPr/>
          <p:nvPr/>
        </p:nvSpPr>
        <p:spPr>
          <a:xfrm>
            <a:off x="833955" y="3236891"/>
            <a:ext cx="43367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PROTOTYPAGE DE LA COQUE ET DU PANIER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6264726" y="3476835"/>
            <a:ext cx="2674779" cy="86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Test de validation en conditions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Utilisation d’une sonde thermique et d’une source de chaleur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3"/>
          <p:cNvSpPr/>
          <p:nvPr/>
        </p:nvSpPr>
        <p:spPr>
          <a:xfrm>
            <a:off x="6309360" y="3222976"/>
            <a:ext cx="25513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VALIDATION :</a:t>
            </a:r>
            <a:endParaRPr sz="1400" b="1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3"/>
          <p:cNvSpPr txBox="1"/>
          <p:nvPr/>
        </p:nvSpPr>
        <p:spPr>
          <a:xfrm>
            <a:off x="139773" y="4777946"/>
            <a:ext cx="889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Noto Sans Symbols"/>
              <a:buChar char="✔"/>
            </a:pPr>
            <a:r>
              <a:rPr lang="en-US" sz="1000" b="0" i="1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Ressources disponibles :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DR1.1_Résistance_Thermique, </a:t>
            </a:r>
            <a:r>
              <a:rPr lang="en-US" sz="1000" b="1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DR1.2_SysML individuel</a:t>
            </a: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DR1.3_Plan_Robot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4"/>
          <p:cNvSpPr txBox="1"/>
          <p:nvPr/>
        </p:nvSpPr>
        <p:spPr>
          <a:xfrm>
            <a:off x="3676483" y="2981714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96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4"/>
          <p:cNvSpPr txBox="1"/>
          <p:nvPr/>
        </p:nvSpPr>
        <p:spPr>
          <a:xfrm>
            <a:off x="-18917" y="768122"/>
            <a:ext cx="7506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96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4" name="Google Shape;544;p14"/>
          <p:cNvGrpSpPr/>
          <p:nvPr/>
        </p:nvGrpSpPr>
        <p:grpSpPr>
          <a:xfrm>
            <a:off x="677488" y="1001837"/>
            <a:ext cx="2236560" cy="1782948"/>
            <a:chOff x="1061462" y="3946475"/>
            <a:chExt cx="1784645" cy="616944"/>
          </a:xfrm>
        </p:grpSpPr>
        <p:sp>
          <p:nvSpPr>
            <p:cNvPr id="545" name="Google Shape;545;p14"/>
            <p:cNvSpPr txBox="1"/>
            <p:nvPr/>
          </p:nvSpPr>
          <p:spPr>
            <a:xfrm>
              <a:off x="1062658" y="3946475"/>
              <a:ext cx="1728192" cy="283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Partie 1 : Adaptation de la pince</a:t>
              </a:r>
              <a:endPara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4"/>
            <p:cNvSpPr txBox="1"/>
            <p:nvPr/>
          </p:nvSpPr>
          <p:spPr>
            <a:xfrm>
              <a:off x="1061462" y="4211975"/>
              <a:ext cx="1784645" cy="351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Dimensionnement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Modification de la modélisation 3D des doigts de la pince en fonction des dimensions de l’échantillon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(sphère de 40mm de diamètre)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p14"/>
          <p:cNvSpPr txBox="1"/>
          <p:nvPr/>
        </p:nvSpPr>
        <p:spPr>
          <a:xfrm>
            <a:off x="-86520" y="2990948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96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" name="Google Shape;548;p14"/>
          <p:cNvGrpSpPr/>
          <p:nvPr/>
        </p:nvGrpSpPr>
        <p:grpSpPr>
          <a:xfrm>
            <a:off x="4396378" y="3425859"/>
            <a:ext cx="4810516" cy="1305435"/>
            <a:chOff x="1062657" y="4353225"/>
            <a:chExt cx="2648120" cy="737237"/>
          </a:xfrm>
        </p:grpSpPr>
        <p:sp>
          <p:nvSpPr>
            <p:cNvPr id="549" name="Google Shape;549;p14"/>
            <p:cNvSpPr txBox="1"/>
            <p:nvPr/>
          </p:nvSpPr>
          <p:spPr>
            <a:xfrm>
              <a:off x="1062657" y="4353225"/>
              <a:ext cx="2618052" cy="173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Réalisation de tests de préhension et déplacement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4"/>
            <p:cNvSpPr txBox="1"/>
            <p:nvPr/>
          </p:nvSpPr>
          <p:spPr>
            <a:xfrm>
              <a:off x="1062658" y="4516872"/>
              <a:ext cx="2648119" cy="573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Mise en mouvement des éléments (pince et bras)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Vérification de la préhension de l'échantillon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Vérification de la charge max. du bras sans dépasser Imax pour préserver le motoréducteur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Derniers réglages/modifications possibles.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" name="Google Shape;551;p14"/>
          <p:cNvSpPr/>
          <p:nvPr/>
        </p:nvSpPr>
        <p:spPr>
          <a:xfrm>
            <a:off x="0" y="0"/>
            <a:ext cx="9144000" cy="9641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" name="Google Shape;552;p14"/>
          <p:cNvGrpSpPr/>
          <p:nvPr/>
        </p:nvGrpSpPr>
        <p:grpSpPr>
          <a:xfrm>
            <a:off x="612781" y="3440217"/>
            <a:ext cx="3267406" cy="1080317"/>
            <a:chOff x="1062657" y="4189094"/>
            <a:chExt cx="2775649" cy="586329"/>
          </a:xfrm>
        </p:grpSpPr>
        <p:sp>
          <p:nvSpPr>
            <p:cNvPr id="553" name="Google Shape;553;p14"/>
            <p:cNvSpPr txBox="1"/>
            <p:nvPr/>
          </p:nvSpPr>
          <p:spPr>
            <a:xfrm>
              <a:off x="1062657" y="4189094"/>
              <a:ext cx="2609833" cy="167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Réalisation du prototype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4"/>
            <p:cNvSpPr txBox="1"/>
            <p:nvPr/>
          </p:nvSpPr>
          <p:spPr>
            <a:xfrm>
              <a:off x="1062657" y="4324409"/>
              <a:ext cx="2775649" cy="451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Impression des différentes pièces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Assemblage des pièces sur le robot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Modifications si nécessaire des modèles 3D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p14"/>
          <p:cNvSpPr txBox="1"/>
          <p:nvPr/>
        </p:nvSpPr>
        <p:spPr>
          <a:xfrm>
            <a:off x="359737" y="662911"/>
            <a:ext cx="1236617" cy="27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ELEVE 2</a:t>
            </a:r>
            <a:endParaRPr sz="20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4"/>
          <p:cNvSpPr/>
          <p:nvPr/>
        </p:nvSpPr>
        <p:spPr>
          <a:xfrm>
            <a:off x="114444" y="584499"/>
            <a:ext cx="188873" cy="3341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CC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4"/>
          <p:cNvSpPr txBox="1"/>
          <p:nvPr/>
        </p:nvSpPr>
        <p:spPr>
          <a:xfrm>
            <a:off x="107504" y="113080"/>
            <a:ext cx="3978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4"/>
          <p:cNvSpPr txBox="1"/>
          <p:nvPr/>
        </p:nvSpPr>
        <p:spPr>
          <a:xfrm>
            <a:off x="1364346" y="10741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4"/>
          <p:cNvSpPr/>
          <p:nvPr/>
        </p:nvSpPr>
        <p:spPr>
          <a:xfrm>
            <a:off x="539552" y="28570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4"/>
          <p:cNvSpPr/>
          <p:nvPr/>
        </p:nvSpPr>
        <p:spPr>
          <a:xfrm>
            <a:off x="1787095" y="29491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4"/>
          <p:cNvSpPr txBox="1"/>
          <p:nvPr/>
        </p:nvSpPr>
        <p:spPr>
          <a:xfrm>
            <a:off x="112912" y="113080"/>
            <a:ext cx="3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4"/>
          <p:cNvSpPr txBox="1"/>
          <p:nvPr/>
        </p:nvSpPr>
        <p:spPr>
          <a:xfrm>
            <a:off x="1369754" y="1074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4"/>
          <p:cNvSpPr txBox="1"/>
          <p:nvPr/>
        </p:nvSpPr>
        <p:spPr>
          <a:xfrm>
            <a:off x="3857327" y="1074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4"/>
          <p:cNvSpPr/>
          <p:nvPr/>
        </p:nvSpPr>
        <p:spPr>
          <a:xfrm>
            <a:off x="544960" y="28570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4"/>
          <p:cNvSpPr/>
          <p:nvPr/>
        </p:nvSpPr>
        <p:spPr>
          <a:xfrm>
            <a:off x="1792503" y="29491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4"/>
          <p:cNvSpPr/>
          <p:nvPr/>
        </p:nvSpPr>
        <p:spPr>
          <a:xfrm>
            <a:off x="3085673" y="294152"/>
            <a:ext cx="6489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4"/>
          <p:cNvSpPr/>
          <p:nvPr/>
        </p:nvSpPr>
        <p:spPr>
          <a:xfrm>
            <a:off x="4310703" y="294152"/>
            <a:ext cx="648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4"/>
          <p:cNvSpPr txBox="1"/>
          <p:nvPr/>
        </p:nvSpPr>
        <p:spPr>
          <a:xfrm>
            <a:off x="2635429" y="107372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4"/>
          <p:cNvSpPr txBox="1"/>
          <p:nvPr/>
        </p:nvSpPr>
        <p:spPr>
          <a:xfrm>
            <a:off x="5007077" y="1218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4"/>
          <p:cNvSpPr txBox="1">
            <a:spLocks noGrp="1"/>
          </p:cNvSpPr>
          <p:nvPr>
            <p:ph type="body" idx="1"/>
          </p:nvPr>
        </p:nvSpPr>
        <p:spPr>
          <a:xfrm>
            <a:off x="6296000" y="156645"/>
            <a:ext cx="290844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1800"/>
              <a:buNone/>
            </a:pPr>
            <a:r>
              <a:rPr lang="en-US" sz="1800" b="1">
                <a:solidFill>
                  <a:srgbClr val="CC00CC"/>
                </a:solidFill>
              </a:rPr>
              <a:t>Adapter la pince et concevoir le bras</a:t>
            </a:r>
            <a:endParaRPr sz="1800" b="1">
              <a:solidFill>
                <a:srgbClr val="CC00CC"/>
              </a:solidFill>
            </a:endParaRPr>
          </a:p>
        </p:txBody>
      </p:sp>
      <p:sp>
        <p:nvSpPr>
          <p:cNvPr id="571" name="Google Shape;571;p14"/>
          <p:cNvSpPr/>
          <p:nvPr/>
        </p:nvSpPr>
        <p:spPr>
          <a:xfrm rot="5400000" flipH="1">
            <a:off x="6026170" y="127158"/>
            <a:ext cx="425476" cy="507599"/>
          </a:xfrm>
          <a:custGeom>
            <a:avLst/>
            <a:gdLst/>
            <a:ahLst/>
            <a:cxnLst/>
            <a:rect l="l" t="t" r="r" b="b"/>
            <a:pathLst>
              <a:path w="2681612" h="3199215" extrusionOk="0">
                <a:moveTo>
                  <a:pt x="2102993" y="3198807"/>
                </a:moveTo>
                <a:cubicBezTo>
                  <a:pt x="2065213" y="3201612"/>
                  <a:pt x="2026362" y="3190004"/>
                  <a:pt x="1995396" y="3163319"/>
                </a:cubicBezTo>
                <a:cubicBezTo>
                  <a:pt x="1933465" y="3109949"/>
                  <a:pt x="1926523" y="3016479"/>
                  <a:pt x="1979893" y="2954547"/>
                </a:cubicBezTo>
                <a:cubicBezTo>
                  <a:pt x="2015191" y="2913587"/>
                  <a:pt x="2068029" y="2896682"/>
                  <a:pt x="2117248" y="2907850"/>
                </a:cubicBezTo>
                <a:lnTo>
                  <a:pt x="2205377" y="2833976"/>
                </a:lnTo>
                <a:lnTo>
                  <a:pt x="2209612" y="2839029"/>
                </a:lnTo>
                <a:cubicBezTo>
                  <a:pt x="2361970" y="2758288"/>
                  <a:pt x="2351516" y="2736111"/>
                  <a:pt x="2412943" y="2681404"/>
                </a:cubicBezTo>
                <a:cubicBezTo>
                  <a:pt x="2445873" y="2646478"/>
                  <a:pt x="2455417" y="2648599"/>
                  <a:pt x="2449430" y="2559790"/>
                </a:cubicBezTo>
                <a:lnTo>
                  <a:pt x="2453389" y="2559404"/>
                </a:lnTo>
                <a:lnTo>
                  <a:pt x="2449152" y="2559404"/>
                </a:lnTo>
                <a:lnTo>
                  <a:pt x="2449152" y="2131259"/>
                </a:lnTo>
                <a:lnTo>
                  <a:pt x="2409122" y="2131337"/>
                </a:lnTo>
                <a:cubicBezTo>
                  <a:pt x="2408716" y="1923537"/>
                  <a:pt x="2297583" y="1731738"/>
                  <a:pt x="2117584" y="1628188"/>
                </a:cubicBezTo>
                <a:cubicBezTo>
                  <a:pt x="1937374" y="1524516"/>
                  <a:pt x="1715565" y="1525077"/>
                  <a:pt x="1535880" y="1629658"/>
                </a:cubicBezTo>
                <a:cubicBezTo>
                  <a:pt x="1356407" y="1734116"/>
                  <a:pt x="1246243" y="1926472"/>
                  <a:pt x="1246884" y="2134270"/>
                </a:cubicBezTo>
                <a:lnTo>
                  <a:pt x="1206679" y="2134394"/>
                </a:lnTo>
                <a:lnTo>
                  <a:pt x="1206679" y="2559404"/>
                </a:lnTo>
                <a:lnTo>
                  <a:pt x="1202442" y="2559404"/>
                </a:lnTo>
                <a:lnTo>
                  <a:pt x="1206401" y="2559790"/>
                </a:lnTo>
                <a:cubicBezTo>
                  <a:pt x="1200413" y="2648599"/>
                  <a:pt x="1209957" y="2646478"/>
                  <a:pt x="1242887" y="2681404"/>
                </a:cubicBezTo>
                <a:cubicBezTo>
                  <a:pt x="1304315" y="2736111"/>
                  <a:pt x="1293860" y="2758289"/>
                  <a:pt x="1446220" y="2839029"/>
                </a:cubicBezTo>
                <a:lnTo>
                  <a:pt x="1450456" y="2833976"/>
                </a:lnTo>
                <a:lnTo>
                  <a:pt x="1538584" y="2907850"/>
                </a:lnTo>
                <a:cubicBezTo>
                  <a:pt x="1587803" y="2896682"/>
                  <a:pt x="1640641" y="2913588"/>
                  <a:pt x="1675938" y="2954547"/>
                </a:cubicBezTo>
                <a:cubicBezTo>
                  <a:pt x="1729308" y="3016479"/>
                  <a:pt x="1722367" y="3109949"/>
                  <a:pt x="1660435" y="3163319"/>
                </a:cubicBezTo>
                <a:cubicBezTo>
                  <a:pt x="1629470" y="3190004"/>
                  <a:pt x="1590619" y="3201612"/>
                  <a:pt x="1552839" y="3198807"/>
                </a:cubicBezTo>
                <a:cubicBezTo>
                  <a:pt x="1515058" y="3196001"/>
                  <a:pt x="1478348" y="3178783"/>
                  <a:pt x="1451663" y="3147818"/>
                </a:cubicBezTo>
                <a:cubicBezTo>
                  <a:pt x="1427224" y="3119457"/>
                  <a:pt x="1415431" y="3084483"/>
                  <a:pt x="1417312" y="3049790"/>
                </a:cubicBezTo>
                <a:lnTo>
                  <a:pt x="1330528" y="2977043"/>
                </a:lnTo>
                <a:lnTo>
                  <a:pt x="1332808" y="2974324"/>
                </a:lnTo>
                <a:cubicBezTo>
                  <a:pt x="1228432" y="2905841"/>
                  <a:pt x="1177953" y="2865620"/>
                  <a:pt x="1096013" y="2799841"/>
                </a:cubicBezTo>
                <a:cubicBezTo>
                  <a:pt x="1024456" y="2759355"/>
                  <a:pt x="1019030" y="2643576"/>
                  <a:pt x="1023299" y="2559404"/>
                </a:cubicBezTo>
                <a:lnTo>
                  <a:pt x="1019995" y="2559404"/>
                </a:lnTo>
                <a:lnTo>
                  <a:pt x="1019995" y="2134971"/>
                </a:lnTo>
                <a:lnTo>
                  <a:pt x="974396" y="2135112"/>
                </a:lnTo>
                <a:cubicBezTo>
                  <a:pt x="973454" y="1829926"/>
                  <a:pt x="1135315" y="1547426"/>
                  <a:pt x="1398996" y="1394045"/>
                </a:cubicBezTo>
                <a:cubicBezTo>
                  <a:pt x="1501168" y="1334613"/>
                  <a:pt x="1612608" y="1298068"/>
                  <a:pt x="1726259" y="1285055"/>
                </a:cubicBezTo>
                <a:lnTo>
                  <a:pt x="1726259" y="870017"/>
                </a:lnTo>
                <a:lnTo>
                  <a:pt x="1721230" y="869853"/>
                </a:lnTo>
                <a:cubicBezTo>
                  <a:pt x="1732614" y="621334"/>
                  <a:pt x="1751144" y="329373"/>
                  <a:pt x="1527974" y="227905"/>
                </a:cubicBezTo>
                <a:cubicBezTo>
                  <a:pt x="1304804" y="126437"/>
                  <a:pt x="600048" y="154438"/>
                  <a:pt x="382208" y="261045"/>
                </a:cubicBezTo>
                <a:cubicBezTo>
                  <a:pt x="164368" y="367652"/>
                  <a:pt x="210629" y="619187"/>
                  <a:pt x="220932" y="867547"/>
                </a:cubicBezTo>
                <a:lnTo>
                  <a:pt x="216001" y="867693"/>
                </a:lnTo>
                <a:lnTo>
                  <a:pt x="216001" y="2416190"/>
                </a:lnTo>
                <a:cubicBezTo>
                  <a:pt x="180001" y="2673625"/>
                  <a:pt x="36001" y="2685841"/>
                  <a:pt x="1" y="2412306"/>
                </a:cubicBezTo>
                <a:lnTo>
                  <a:pt x="1" y="774978"/>
                </a:lnTo>
                <a:lnTo>
                  <a:pt x="4812" y="774978"/>
                </a:lnTo>
                <a:cubicBezTo>
                  <a:pt x="30587" y="484356"/>
                  <a:pt x="-14352" y="181695"/>
                  <a:pt x="269680" y="70055"/>
                </a:cubicBezTo>
                <a:cubicBezTo>
                  <a:pt x="553712" y="-41585"/>
                  <a:pt x="1431015" y="-12349"/>
                  <a:pt x="1709002" y="105138"/>
                </a:cubicBezTo>
                <a:cubicBezTo>
                  <a:pt x="1986989" y="222625"/>
                  <a:pt x="1911768" y="485288"/>
                  <a:pt x="1937603" y="774978"/>
                </a:cubicBezTo>
                <a:lnTo>
                  <a:pt x="1942259" y="774978"/>
                </a:lnTo>
                <a:lnTo>
                  <a:pt x="1942259" y="1286394"/>
                </a:lnTo>
                <a:cubicBezTo>
                  <a:pt x="2050153" y="1300589"/>
                  <a:pt x="2155853" y="1335873"/>
                  <a:pt x="2253278" y="1391888"/>
                </a:cubicBezTo>
                <a:cubicBezTo>
                  <a:pt x="2517731" y="1543935"/>
                  <a:pt x="2681015" y="1825617"/>
                  <a:pt x="2681612" y="2130805"/>
                </a:cubicBezTo>
                <a:lnTo>
                  <a:pt x="2635836" y="2130895"/>
                </a:lnTo>
                <a:lnTo>
                  <a:pt x="2635836" y="2559404"/>
                </a:lnTo>
                <a:lnTo>
                  <a:pt x="2632532" y="2559404"/>
                </a:lnTo>
                <a:cubicBezTo>
                  <a:pt x="2636801" y="2643576"/>
                  <a:pt x="2631374" y="2759355"/>
                  <a:pt x="2559817" y="2799841"/>
                </a:cubicBezTo>
                <a:cubicBezTo>
                  <a:pt x="2477878" y="2865620"/>
                  <a:pt x="2427399" y="2905841"/>
                  <a:pt x="2323024" y="2974323"/>
                </a:cubicBezTo>
                <a:lnTo>
                  <a:pt x="2325304" y="2977043"/>
                </a:lnTo>
                <a:lnTo>
                  <a:pt x="2238520" y="3049791"/>
                </a:lnTo>
                <a:cubicBezTo>
                  <a:pt x="2240400" y="3084484"/>
                  <a:pt x="2228608" y="3119457"/>
                  <a:pt x="2204168" y="3147818"/>
                </a:cubicBezTo>
                <a:cubicBezTo>
                  <a:pt x="2177483" y="3178783"/>
                  <a:pt x="2140773" y="3196001"/>
                  <a:pt x="2102993" y="3198807"/>
                </a:cubicBezTo>
                <a:close/>
              </a:path>
            </a:pathLst>
          </a:custGeom>
          <a:solidFill>
            <a:srgbClr val="CC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p14"/>
          <p:cNvGrpSpPr/>
          <p:nvPr/>
        </p:nvGrpSpPr>
        <p:grpSpPr>
          <a:xfrm>
            <a:off x="2868328" y="1181691"/>
            <a:ext cx="6275672" cy="2421014"/>
            <a:chOff x="811638" y="4010550"/>
            <a:chExt cx="1978017" cy="1539811"/>
          </a:xfrm>
        </p:grpSpPr>
        <p:sp>
          <p:nvSpPr>
            <p:cNvPr id="573" name="Google Shape;573;p14"/>
            <p:cNvSpPr txBox="1"/>
            <p:nvPr/>
          </p:nvSpPr>
          <p:spPr>
            <a:xfrm>
              <a:off x="823457" y="4010550"/>
              <a:ext cx="1728192" cy="166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Partie 2 : Conception du bras</a:t>
              </a:r>
              <a:endPara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4"/>
            <p:cNvSpPr txBox="1"/>
            <p:nvPr/>
          </p:nvSpPr>
          <p:spPr>
            <a:xfrm>
              <a:off x="811638" y="4180124"/>
              <a:ext cx="1978017" cy="1370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Expérimentation de poutres de différentes formes sur banc de flexion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Définition de la forme et dimensions (dont longueur du bras de levier), réalisation des croquis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Calcul du couple minimum nécessaire pour lever la balle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Modélisation 3D du bras et intégration de la nouvelle pince + bras dans la modélisation 3D sous Solidworks.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Choix du matériau du bras en fonction des critères techniques, économiques et environnementaux (à minima : Emissions GES et énergie grise).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Analyse de la conception du robot afin de limiter le basculement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14"/>
          <p:cNvSpPr/>
          <p:nvPr/>
        </p:nvSpPr>
        <p:spPr>
          <a:xfrm>
            <a:off x="733647" y="1125811"/>
            <a:ext cx="8102009" cy="468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4"/>
          <p:cNvSpPr txBox="1"/>
          <p:nvPr/>
        </p:nvSpPr>
        <p:spPr>
          <a:xfrm>
            <a:off x="139773" y="4701746"/>
            <a:ext cx="88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Noto Sans Symbols"/>
              <a:buChar char="✔"/>
            </a:pPr>
            <a:r>
              <a:rPr lang="en-US" sz="1000" b="0" i="1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Ressources disponibles :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1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DR1_Modele_3D_robot 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DR2_Modele_3D_pince, </a:t>
            </a:r>
            <a:r>
              <a:rPr lang="en-US" sz="1000" b="1" i="1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DR3_SysMl individuel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DR4_doc_technique_pince, DR5_doc_technique_moteur,  </a:t>
            </a:r>
            <a:r>
              <a:rPr lang="en-US" sz="1000" b="1" i="1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DR6_tutoriel _Solidworks _Simulation </a:t>
            </a:r>
            <a:endParaRPr sz="14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4"/>
          <p:cNvSpPr/>
          <p:nvPr/>
        </p:nvSpPr>
        <p:spPr>
          <a:xfrm>
            <a:off x="641496" y="3397771"/>
            <a:ext cx="2628000" cy="468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4"/>
          <p:cNvSpPr/>
          <p:nvPr/>
        </p:nvSpPr>
        <p:spPr>
          <a:xfrm>
            <a:off x="4419240" y="3389278"/>
            <a:ext cx="4390772" cy="45719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C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"/>
          <p:cNvSpPr txBox="1"/>
          <p:nvPr/>
        </p:nvSpPr>
        <p:spPr>
          <a:xfrm>
            <a:off x="5665622" y="2499282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9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5"/>
          <p:cNvSpPr txBox="1"/>
          <p:nvPr/>
        </p:nvSpPr>
        <p:spPr>
          <a:xfrm>
            <a:off x="-63010" y="699542"/>
            <a:ext cx="7506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9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6" name="Google Shape;586;p5"/>
          <p:cNvGrpSpPr/>
          <p:nvPr/>
        </p:nvGrpSpPr>
        <p:grpSpPr>
          <a:xfrm>
            <a:off x="573567" y="1117591"/>
            <a:ext cx="2859839" cy="1505939"/>
            <a:chOff x="1038003" y="4052551"/>
            <a:chExt cx="1752847" cy="997394"/>
          </a:xfrm>
        </p:grpSpPr>
        <p:sp>
          <p:nvSpPr>
            <p:cNvPr id="587" name="Google Shape;587;p5"/>
            <p:cNvSpPr txBox="1"/>
            <p:nvPr/>
          </p:nvSpPr>
          <p:spPr>
            <a:xfrm>
              <a:off x="1062658" y="4052551"/>
              <a:ext cx="1728192" cy="174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Chaine de puissance du </a:t>
              </a:r>
              <a:r>
                <a:rPr lang="en-US" sz="1200" b="1" i="1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BRAS</a:t>
              </a:r>
              <a:endPara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5"/>
            <p:cNvSpPr txBox="1"/>
            <p:nvPr/>
          </p:nvSpPr>
          <p:spPr>
            <a:xfrm>
              <a:off x="1038003" y="4254986"/>
              <a:ext cx="1728192" cy="794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Indiquer les composants réalisant les différentes fonctions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Donner les caractéristiques principales de ces constituants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Indiquer les formules des puissances transmises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Google Shape;589;p5"/>
          <p:cNvGrpSpPr/>
          <p:nvPr/>
        </p:nvGrpSpPr>
        <p:grpSpPr>
          <a:xfrm>
            <a:off x="3310580" y="1023161"/>
            <a:ext cx="2502280" cy="1717478"/>
            <a:chOff x="1062658" y="4016475"/>
            <a:chExt cx="1728192" cy="922959"/>
          </a:xfrm>
        </p:grpSpPr>
        <p:sp>
          <p:nvSpPr>
            <p:cNvPr id="590" name="Google Shape;590;p5"/>
            <p:cNvSpPr txBox="1"/>
            <p:nvPr/>
          </p:nvSpPr>
          <p:spPr>
            <a:xfrm>
              <a:off x="1062658" y="4016475"/>
              <a:ext cx="1728192" cy="246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Préparer le cablage 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5"/>
            <p:cNvSpPr txBox="1"/>
            <p:nvPr/>
          </p:nvSpPr>
          <p:spPr>
            <a:xfrm>
              <a:off x="1062658" y="4243826"/>
              <a:ext cx="1728192" cy="6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Réaliser le plan de cablage électrique du moteur du bras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Réaliser le plan de cablage dans le cas d’une alimentation directement par 3 batteries 1,2V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5"/>
          <p:cNvSpPr txBox="1"/>
          <p:nvPr/>
        </p:nvSpPr>
        <p:spPr>
          <a:xfrm>
            <a:off x="-65807" y="2475141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9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3" name="Google Shape;593;p5"/>
          <p:cNvGrpSpPr/>
          <p:nvPr/>
        </p:nvGrpSpPr>
        <p:grpSpPr>
          <a:xfrm>
            <a:off x="6361521" y="2946219"/>
            <a:ext cx="2821783" cy="1763185"/>
            <a:chOff x="1062658" y="4126754"/>
            <a:chExt cx="1728193" cy="1079247"/>
          </a:xfrm>
        </p:grpSpPr>
        <p:sp>
          <p:nvSpPr>
            <p:cNvPr id="594" name="Google Shape;594;p5"/>
            <p:cNvSpPr txBox="1"/>
            <p:nvPr/>
          </p:nvSpPr>
          <p:spPr>
            <a:xfrm>
              <a:off x="1062658" y="4126754"/>
              <a:ext cx="1728193" cy="173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Simuler et conclure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"/>
            <p:cNvSpPr txBox="1"/>
            <p:nvPr/>
          </p:nvSpPr>
          <p:spPr>
            <a:xfrm>
              <a:off x="1062658" y="4245235"/>
              <a:ext cx="1728192" cy="960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 l’aide du modèle MATLAB, simuler la consommation lors du déplacement  du robot (t2= 120s) et observer la décharge </a:t>
              </a:r>
              <a:r>
                <a:rPr lang="en-US" sz="12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Q2</a:t>
              </a: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de la batterie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Conclure sur la </a:t>
              </a:r>
              <a:r>
                <a:rPr lang="en-US" sz="12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lang="en-US" sz="1200" b="1" i="0" u="none" strike="noStrike" cap="none" baseline="-25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tot</a:t>
              </a: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la quantité d’électricité nécessaire pour effectuer 10 interventions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5"/>
          <p:cNvGrpSpPr/>
          <p:nvPr/>
        </p:nvGrpSpPr>
        <p:grpSpPr>
          <a:xfrm>
            <a:off x="2732310" y="2874418"/>
            <a:ext cx="3135437" cy="1957407"/>
            <a:chOff x="1058594" y="4152516"/>
            <a:chExt cx="1732256" cy="755777"/>
          </a:xfrm>
        </p:grpSpPr>
        <p:sp>
          <p:nvSpPr>
            <p:cNvPr id="597" name="Google Shape;597;p5"/>
            <p:cNvSpPr txBox="1"/>
            <p:nvPr/>
          </p:nvSpPr>
          <p:spPr>
            <a:xfrm>
              <a:off x="1062658" y="4152516"/>
              <a:ext cx="1728192" cy="164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Effectuer les mesures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5"/>
            <p:cNvSpPr txBox="1"/>
            <p:nvPr/>
          </p:nvSpPr>
          <p:spPr>
            <a:xfrm>
              <a:off x="1058594" y="4302245"/>
              <a:ext cx="1728192" cy="606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Suivre le protocole pour déterminer </a:t>
              </a:r>
              <a:r>
                <a:rPr lang="en-US" sz="12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lang="en-US" sz="1200" b="1" i="0" u="none" strike="noStrike" cap="none" baseline="-25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levée</a:t>
              </a: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puis </a:t>
              </a:r>
              <a:r>
                <a:rPr lang="en-US" sz="12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lang="en-US" sz="1200" b="1" i="0" u="none" strike="noStrike" cap="none" baseline="-25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descente</a:t>
              </a:r>
              <a:r>
                <a:rPr lang="en-US" sz="1200" b="0" i="0" u="none" strike="noStrike" cap="none" baseline="-25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Calculer </a:t>
              </a:r>
              <a:r>
                <a:rPr lang="en-US" sz="12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Q1</a:t>
              </a: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la quantité d’électricité consommée pour 3 chargements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 l’aide d’un oscilloscope, relever l’image du courant </a:t>
              </a:r>
              <a:r>
                <a:rPr lang="en-US" sz="12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1200" b="1" i="0" u="none" strike="noStrike" cap="none" baseline="-25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mot  </a:t>
              </a: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dans les moteurs des roues durant 2s par exemple.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9" name="Google Shape;599;p5"/>
          <p:cNvSpPr/>
          <p:nvPr/>
        </p:nvSpPr>
        <p:spPr>
          <a:xfrm>
            <a:off x="0" y="0"/>
            <a:ext cx="9144000" cy="9641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0" name="Google Shape;600;p5"/>
          <p:cNvGrpSpPr/>
          <p:nvPr/>
        </p:nvGrpSpPr>
        <p:grpSpPr>
          <a:xfrm>
            <a:off x="5569372" y="743567"/>
            <a:ext cx="3611140" cy="2034313"/>
            <a:chOff x="1062658" y="3934229"/>
            <a:chExt cx="1728192" cy="1088892"/>
          </a:xfrm>
        </p:grpSpPr>
        <p:sp>
          <p:nvSpPr>
            <p:cNvPr id="601" name="Google Shape;601;p5"/>
            <p:cNvSpPr txBox="1"/>
            <p:nvPr/>
          </p:nvSpPr>
          <p:spPr>
            <a:xfrm>
              <a:off x="1062658" y="3934229"/>
              <a:ext cx="17281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Définir le protocole de mesure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5"/>
            <p:cNvSpPr txBox="1"/>
            <p:nvPr/>
          </p:nvSpPr>
          <p:spPr>
            <a:xfrm>
              <a:off x="1062658" y="4281807"/>
              <a:ext cx="1728192" cy="741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Indiquer les formules et unités liant 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P, U et 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P, E et t 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La quantité d’élec Q, I et 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Proposer le protocole experimentale permettant de mesurer </a:t>
              </a:r>
              <a:r>
                <a:rPr lang="en-US" sz="12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lang="en-US" sz="1200" b="1" i="0" u="none" strike="noStrike" cap="none" baseline="-25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levée</a:t>
              </a: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la quantité d’électricité consommée durant la levée du bras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5"/>
          <p:cNvGrpSpPr/>
          <p:nvPr/>
        </p:nvGrpSpPr>
        <p:grpSpPr>
          <a:xfrm>
            <a:off x="549016" y="2856671"/>
            <a:ext cx="2141757" cy="1614034"/>
            <a:chOff x="1062658" y="4016475"/>
            <a:chExt cx="1728192" cy="876001"/>
          </a:xfrm>
        </p:grpSpPr>
        <p:sp>
          <p:nvSpPr>
            <p:cNvPr id="604" name="Google Shape;604;p5"/>
            <p:cNvSpPr txBox="1"/>
            <p:nvPr/>
          </p:nvSpPr>
          <p:spPr>
            <a:xfrm>
              <a:off x="1062658" y="4016475"/>
              <a:ext cx="1728192" cy="246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Réaliser le cablage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5"/>
            <p:cNvSpPr txBox="1"/>
            <p:nvPr/>
          </p:nvSpPr>
          <p:spPr>
            <a:xfrm>
              <a:off x="1062658" y="4230484"/>
              <a:ext cx="1728192" cy="661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éffectuer le cablage du bras à une source de tension continue de 3,6V , y ajouter un interrupteur (tester avec un échantillon dans la pince).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5"/>
          <p:cNvSpPr txBox="1">
            <a:spLocks noGrp="1"/>
          </p:cNvSpPr>
          <p:nvPr>
            <p:ph type="body" idx="2"/>
          </p:nvPr>
        </p:nvSpPr>
        <p:spPr>
          <a:xfrm>
            <a:off x="4655246" y="583519"/>
            <a:ext cx="424641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</a:pPr>
            <a:r>
              <a:rPr lang="en-US" sz="1100">
                <a:solidFill>
                  <a:schemeClr val="lt1"/>
                </a:solidFill>
              </a:rPr>
              <a:t>Stocker assez d’énergie pour permettre 10 fois cette intervention 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</a:pPr>
            <a:r>
              <a:rPr lang="en-US" sz="1100">
                <a:solidFill>
                  <a:schemeClr val="lt1"/>
                </a:solidFill>
              </a:rPr>
              <a:t>( les déplacements + les 3 prélèvements 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7" name="Google Shape;607;p5"/>
          <p:cNvSpPr/>
          <p:nvPr/>
        </p:nvSpPr>
        <p:spPr>
          <a:xfrm>
            <a:off x="5767181" y="217673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5"/>
          <p:cNvSpPr txBox="1">
            <a:spLocks noGrp="1"/>
          </p:cNvSpPr>
          <p:nvPr>
            <p:ph type="body" idx="1"/>
          </p:nvPr>
        </p:nvSpPr>
        <p:spPr>
          <a:xfrm>
            <a:off x="6200008" y="-2330"/>
            <a:ext cx="293661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</a:pPr>
            <a:r>
              <a:rPr lang="en-US" sz="2000">
                <a:solidFill>
                  <a:srgbClr val="00B0F0"/>
                </a:solidFill>
              </a:rPr>
              <a:t>Alimenter robot + pince</a:t>
            </a:r>
            <a:endParaRPr sz="2000">
              <a:solidFill>
                <a:srgbClr val="00B0F0"/>
              </a:solidFill>
            </a:endParaRPr>
          </a:p>
        </p:txBody>
      </p:sp>
      <p:sp>
        <p:nvSpPr>
          <p:cNvPr id="609" name="Google Shape;609;p5"/>
          <p:cNvSpPr txBox="1"/>
          <p:nvPr/>
        </p:nvSpPr>
        <p:spPr>
          <a:xfrm>
            <a:off x="359737" y="662911"/>
            <a:ext cx="1236617" cy="27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ELEVE</a:t>
            </a:r>
            <a:r>
              <a:rPr lang="en-US" sz="20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5"/>
          <p:cNvSpPr/>
          <p:nvPr/>
        </p:nvSpPr>
        <p:spPr>
          <a:xfrm>
            <a:off x="114444" y="584499"/>
            <a:ext cx="188873" cy="3341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5"/>
          <p:cNvSpPr txBox="1"/>
          <p:nvPr/>
        </p:nvSpPr>
        <p:spPr>
          <a:xfrm>
            <a:off x="107504" y="113080"/>
            <a:ext cx="3978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5"/>
          <p:cNvSpPr txBox="1"/>
          <p:nvPr/>
        </p:nvSpPr>
        <p:spPr>
          <a:xfrm>
            <a:off x="1364346" y="10741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5"/>
          <p:cNvSpPr/>
          <p:nvPr/>
        </p:nvSpPr>
        <p:spPr>
          <a:xfrm>
            <a:off x="539552" y="28570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5"/>
          <p:cNvSpPr/>
          <p:nvPr/>
        </p:nvSpPr>
        <p:spPr>
          <a:xfrm>
            <a:off x="1787095" y="29491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5"/>
          <p:cNvSpPr txBox="1"/>
          <p:nvPr/>
        </p:nvSpPr>
        <p:spPr>
          <a:xfrm>
            <a:off x="112912" y="113080"/>
            <a:ext cx="3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"/>
          <p:cNvSpPr txBox="1"/>
          <p:nvPr/>
        </p:nvSpPr>
        <p:spPr>
          <a:xfrm>
            <a:off x="1369754" y="1074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5"/>
          <p:cNvSpPr txBox="1"/>
          <p:nvPr/>
        </p:nvSpPr>
        <p:spPr>
          <a:xfrm>
            <a:off x="3857327" y="1074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5"/>
          <p:cNvSpPr/>
          <p:nvPr/>
        </p:nvSpPr>
        <p:spPr>
          <a:xfrm>
            <a:off x="544960" y="28570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5"/>
          <p:cNvSpPr/>
          <p:nvPr/>
        </p:nvSpPr>
        <p:spPr>
          <a:xfrm>
            <a:off x="1792503" y="29491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"/>
          <p:cNvSpPr/>
          <p:nvPr/>
        </p:nvSpPr>
        <p:spPr>
          <a:xfrm>
            <a:off x="3085673" y="294152"/>
            <a:ext cx="6489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5"/>
          <p:cNvSpPr/>
          <p:nvPr/>
        </p:nvSpPr>
        <p:spPr>
          <a:xfrm>
            <a:off x="4310703" y="294152"/>
            <a:ext cx="648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5"/>
          <p:cNvSpPr txBox="1"/>
          <p:nvPr/>
        </p:nvSpPr>
        <p:spPr>
          <a:xfrm>
            <a:off x="2635429" y="107372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5"/>
          <p:cNvSpPr txBox="1"/>
          <p:nvPr/>
        </p:nvSpPr>
        <p:spPr>
          <a:xfrm>
            <a:off x="5007077" y="1218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5"/>
          <p:cNvSpPr/>
          <p:nvPr/>
        </p:nvSpPr>
        <p:spPr>
          <a:xfrm>
            <a:off x="718457" y="1063514"/>
            <a:ext cx="8177349" cy="45719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5"/>
          <p:cNvSpPr/>
          <p:nvPr/>
        </p:nvSpPr>
        <p:spPr>
          <a:xfrm>
            <a:off x="718456" y="2861187"/>
            <a:ext cx="4748693" cy="45719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"/>
          <p:cNvSpPr/>
          <p:nvPr/>
        </p:nvSpPr>
        <p:spPr>
          <a:xfrm>
            <a:off x="6469221" y="2879177"/>
            <a:ext cx="2674779" cy="45719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5"/>
          <p:cNvPicPr preferRelativeResize="0"/>
          <p:nvPr/>
        </p:nvPicPr>
        <p:blipFill rotWithShape="1">
          <a:blip r:embed="rId4">
            <a:alphaModFix/>
          </a:blip>
          <a:srcRect l="14200" t="36119" r="16883" b="36413"/>
          <a:stretch/>
        </p:blipFill>
        <p:spPr>
          <a:xfrm>
            <a:off x="8422107" y="2576818"/>
            <a:ext cx="673768" cy="268546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5"/>
          <p:cNvSpPr txBox="1"/>
          <p:nvPr/>
        </p:nvSpPr>
        <p:spPr>
          <a:xfrm>
            <a:off x="139773" y="4777946"/>
            <a:ext cx="88919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Noto Sans Symbols"/>
              <a:buChar char="✔"/>
            </a:pPr>
            <a:r>
              <a:rPr lang="en-US" sz="1000" b="0" i="1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Ressources disponibles :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DR3.1_Chaîne de puissance, </a:t>
            </a:r>
            <a:r>
              <a:rPr lang="en-US" sz="1000" b="1" i="1" u="none" strike="noStrike" cap="non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DR3.2_SysML individuel, </a:t>
            </a: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DR3.3_Moteurs et DR3.4_MATLAB batterie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6"/>
          <p:cNvSpPr txBox="1"/>
          <p:nvPr/>
        </p:nvSpPr>
        <p:spPr>
          <a:xfrm>
            <a:off x="5713747" y="2730282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FA7A0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9600" b="1" i="0" u="none" strike="noStrike" cap="none">
              <a:solidFill>
                <a:srgbClr val="FA7A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6"/>
          <p:cNvSpPr txBox="1"/>
          <p:nvPr/>
        </p:nvSpPr>
        <p:spPr>
          <a:xfrm>
            <a:off x="-103981" y="635744"/>
            <a:ext cx="7506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FA7A0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9600" b="1" i="0" u="none" strike="noStrike" cap="none">
              <a:solidFill>
                <a:srgbClr val="FA7A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6"/>
          <p:cNvGrpSpPr/>
          <p:nvPr/>
        </p:nvGrpSpPr>
        <p:grpSpPr>
          <a:xfrm>
            <a:off x="478467" y="1068644"/>
            <a:ext cx="2728496" cy="1934426"/>
            <a:chOff x="1062658" y="3998286"/>
            <a:chExt cx="1728192" cy="1047171"/>
          </a:xfrm>
        </p:grpSpPr>
        <p:sp>
          <p:nvSpPr>
            <p:cNvPr id="637" name="Google Shape;637;p16"/>
            <p:cNvSpPr txBox="1"/>
            <p:nvPr/>
          </p:nvSpPr>
          <p:spPr>
            <a:xfrm>
              <a:off x="1062658" y="3998286"/>
              <a:ext cx="1728192" cy="283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Etude matériel et modes de fonctionnement</a:t>
              </a:r>
              <a:endPara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6"/>
            <p:cNvSpPr txBox="1"/>
            <p:nvPr/>
          </p:nvSpPr>
          <p:spPr>
            <a:xfrm>
              <a:off x="1134308" y="4295712"/>
              <a:ext cx="1631886" cy="749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Recherche d’informations sur le matériel à disposition (carte programmable, moteurs, …)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Définition des modes de déplacements des moteurs (robot, bras, pince)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16"/>
          <p:cNvGrpSpPr/>
          <p:nvPr/>
        </p:nvGrpSpPr>
        <p:grpSpPr>
          <a:xfrm>
            <a:off x="3250327" y="1059143"/>
            <a:ext cx="3435833" cy="2212242"/>
            <a:chOff x="1070271" y="3999310"/>
            <a:chExt cx="1676316" cy="1188840"/>
          </a:xfrm>
        </p:grpSpPr>
        <p:sp>
          <p:nvSpPr>
            <p:cNvPr id="640" name="Google Shape;640;p16"/>
            <p:cNvSpPr txBox="1"/>
            <p:nvPr/>
          </p:nvSpPr>
          <p:spPr>
            <a:xfrm>
              <a:off x="1079245" y="3999310"/>
              <a:ext cx="1562901" cy="281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Chaîne de puissance et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Tutoriels de prise en main: 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6"/>
            <p:cNvSpPr txBox="1"/>
            <p:nvPr/>
          </p:nvSpPr>
          <p:spPr>
            <a:xfrm>
              <a:off x="1070271" y="4257794"/>
              <a:ext cx="1676316" cy="930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Chaîne de puissance: Indiquer les puissances, composants , matériels</a:t>
              </a:r>
              <a:b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réalisant les différentes fonctions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Prise en main des moteurs utilisés (alimentation, commande)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Réaliser le tutoriel de prise en main du servomoteur et carte DRI0039  </a:t>
              </a:r>
              <a:r>
                <a:rPr lang="en-US" sz="105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(Config_Servomoteur, Config_DRI0039)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2" name="Google Shape;642;p16"/>
          <p:cNvSpPr txBox="1"/>
          <p:nvPr/>
        </p:nvSpPr>
        <p:spPr>
          <a:xfrm>
            <a:off x="-65254" y="2715766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FA7A0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9600" b="1" i="0" u="none" strike="noStrike" cap="none">
              <a:solidFill>
                <a:srgbClr val="FA7A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3" name="Google Shape;643;p16"/>
          <p:cNvGrpSpPr/>
          <p:nvPr/>
        </p:nvGrpSpPr>
        <p:grpSpPr>
          <a:xfrm>
            <a:off x="6195060" y="3059545"/>
            <a:ext cx="3055620" cy="1527102"/>
            <a:chOff x="1062658" y="4065919"/>
            <a:chExt cx="1728193" cy="862422"/>
          </a:xfrm>
        </p:grpSpPr>
        <p:sp>
          <p:nvSpPr>
            <p:cNvPr id="644" name="Google Shape;644;p16"/>
            <p:cNvSpPr txBox="1"/>
            <p:nvPr/>
          </p:nvSpPr>
          <p:spPr>
            <a:xfrm>
              <a:off x="1062658" y="4065919"/>
              <a:ext cx="1728193" cy="295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Communication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et validation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6"/>
            <p:cNvSpPr txBox="1"/>
            <p:nvPr/>
          </p:nvSpPr>
          <p:spPr>
            <a:xfrm>
              <a:off x="1191047" y="4354751"/>
              <a:ext cx="1539468" cy="573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Communiquer les informations utilisateurs au système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Tester et valider le comportement du système en accord avec les informations transmises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16"/>
          <p:cNvGrpSpPr/>
          <p:nvPr/>
        </p:nvGrpSpPr>
        <p:grpSpPr>
          <a:xfrm>
            <a:off x="2955851" y="3216501"/>
            <a:ext cx="2976887" cy="1318478"/>
            <a:chOff x="1062658" y="4178884"/>
            <a:chExt cx="1730565" cy="362992"/>
          </a:xfrm>
        </p:grpSpPr>
        <p:sp>
          <p:nvSpPr>
            <p:cNvPr id="647" name="Google Shape;647;p16"/>
            <p:cNvSpPr txBox="1"/>
            <p:nvPr/>
          </p:nvSpPr>
          <p:spPr>
            <a:xfrm>
              <a:off x="1062658" y="4178884"/>
              <a:ext cx="1728192" cy="111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Câblage prototype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6"/>
            <p:cNvSpPr txBox="1"/>
            <p:nvPr/>
          </p:nvSpPr>
          <p:spPr>
            <a:xfrm>
              <a:off x="1266196" y="4313093"/>
              <a:ext cx="1527027" cy="228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Réaliser le câblage des composants, shields, modules, alimentation, sur le système réel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16"/>
          <p:cNvSpPr/>
          <p:nvPr/>
        </p:nvSpPr>
        <p:spPr>
          <a:xfrm>
            <a:off x="0" y="0"/>
            <a:ext cx="9144000" cy="9641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0" name="Google Shape;650;p16"/>
          <p:cNvGrpSpPr/>
          <p:nvPr/>
        </p:nvGrpSpPr>
        <p:grpSpPr>
          <a:xfrm>
            <a:off x="6169369" y="1077130"/>
            <a:ext cx="2796362" cy="1714800"/>
            <a:chOff x="1077336" y="4055809"/>
            <a:chExt cx="1728192" cy="917868"/>
          </a:xfrm>
        </p:grpSpPr>
        <p:sp>
          <p:nvSpPr>
            <p:cNvPr id="651" name="Google Shape;651;p16"/>
            <p:cNvSpPr txBox="1"/>
            <p:nvPr/>
          </p:nvSpPr>
          <p:spPr>
            <a:xfrm>
              <a:off x="1077336" y="4055809"/>
              <a:ext cx="1728192" cy="28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Diag. Etats-Transistions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&amp; câblage</a:t>
              </a:r>
              <a:endParaRPr sz="11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6"/>
            <p:cNvSpPr txBox="1"/>
            <p:nvPr/>
          </p:nvSpPr>
          <p:spPr>
            <a:xfrm>
              <a:off x="1199287" y="4331186"/>
              <a:ext cx="1570772" cy="642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Réaliser le(s) diagramme(s) Etats-Transitions des: Moteurs déplacements robot, Moteurs déplacements bras, Servomoteur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Réaliser les schémas de câblage </a:t>
              </a:r>
              <a:r>
                <a:rPr lang="en-US" sz="105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(ex: Fritzing)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6"/>
          <p:cNvGrpSpPr/>
          <p:nvPr/>
        </p:nvGrpSpPr>
        <p:grpSpPr>
          <a:xfrm>
            <a:off x="504304" y="3095515"/>
            <a:ext cx="3062275" cy="1625866"/>
            <a:chOff x="1062658" y="4036645"/>
            <a:chExt cx="1728192" cy="645181"/>
          </a:xfrm>
        </p:grpSpPr>
        <p:sp>
          <p:nvSpPr>
            <p:cNvPr id="654" name="Google Shape;654;p16"/>
            <p:cNvSpPr txBox="1"/>
            <p:nvPr/>
          </p:nvSpPr>
          <p:spPr>
            <a:xfrm>
              <a:off x="1062658" y="4036645"/>
              <a:ext cx="1728192" cy="122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Simulations &amp; Arduino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6"/>
            <p:cNvSpPr txBox="1"/>
            <p:nvPr/>
          </p:nvSpPr>
          <p:spPr>
            <a:xfrm>
              <a:off x="1120027" y="4132244"/>
              <a:ext cx="1626183" cy="549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Simuler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contrôle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des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moteurs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(ex: </a:t>
              </a:r>
              <a:r>
                <a:rPr lang="en-US" sz="1200" b="0" i="0" u="none" strike="noStrike" cap="none" dirty="0" err="1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Tinkercad</a:t>
              </a:r>
              <a:r>
                <a:rPr lang="en-US" sz="1200" b="0" i="0" u="none" strike="noStrike" cap="none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TinkerCad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d’après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programme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Arduino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réalisé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dans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le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tutoriel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1200" b="0" i="0" u="none" strike="noStrike" cap="none" dirty="0" err="1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Simulation_Tinkercad</a:t>
              </a:r>
              <a:r>
                <a:rPr lang="en-US" sz="1200" b="0" i="0" u="none" strike="noStrike" cap="none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Compléter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le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programme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Arduino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final pour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contrôler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tous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les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moteurs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Voir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E5 pour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définition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des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données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strike="noStrike" cap="none" dirty="0" err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reçues</a:t>
              </a:r>
              <a:r>
                <a:rPr lang="en-US" sz="12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). 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6" name="Google Shape;656;p16"/>
          <p:cNvSpPr txBox="1">
            <a:spLocks noGrp="1"/>
          </p:cNvSpPr>
          <p:nvPr>
            <p:ph type="body" idx="1"/>
          </p:nvPr>
        </p:nvSpPr>
        <p:spPr>
          <a:xfrm>
            <a:off x="6200008" y="57045"/>
            <a:ext cx="293661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7A06"/>
              </a:buClr>
              <a:buSzPts val="2000"/>
              <a:buNone/>
            </a:pPr>
            <a:r>
              <a:rPr lang="en-US" sz="2000">
                <a:solidFill>
                  <a:srgbClr val="FA7A06"/>
                </a:solidFill>
              </a:rPr>
              <a:t>Piloter les moteurs</a:t>
            </a:r>
            <a:endParaRPr sz="2000">
              <a:solidFill>
                <a:srgbClr val="FA7A06"/>
              </a:solidFill>
            </a:endParaRPr>
          </a:p>
        </p:txBody>
      </p:sp>
      <p:sp>
        <p:nvSpPr>
          <p:cNvPr id="657" name="Google Shape;657;p16"/>
          <p:cNvSpPr txBox="1"/>
          <p:nvPr/>
        </p:nvSpPr>
        <p:spPr>
          <a:xfrm>
            <a:off x="359737" y="662911"/>
            <a:ext cx="1236617" cy="27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7A0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A7A06"/>
                </a:solidFill>
                <a:latin typeface="Arial"/>
                <a:ea typeface="Arial"/>
                <a:cs typeface="Arial"/>
                <a:sym typeface="Arial"/>
              </a:rPr>
              <a:t>ELEVE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FA7A0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rgbClr val="FA7A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6"/>
          <p:cNvSpPr/>
          <p:nvPr/>
        </p:nvSpPr>
        <p:spPr>
          <a:xfrm>
            <a:off x="114444" y="584499"/>
            <a:ext cx="188873" cy="3341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A7A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A7A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6"/>
          <p:cNvSpPr txBox="1"/>
          <p:nvPr/>
        </p:nvSpPr>
        <p:spPr>
          <a:xfrm>
            <a:off x="107504" y="113080"/>
            <a:ext cx="3978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6"/>
          <p:cNvSpPr txBox="1"/>
          <p:nvPr/>
        </p:nvSpPr>
        <p:spPr>
          <a:xfrm>
            <a:off x="1364346" y="10741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6"/>
          <p:cNvSpPr/>
          <p:nvPr/>
        </p:nvSpPr>
        <p:spPr>
          <a:xfrm>
            <a:off x="539552" y="28570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16"/>
          <p:cNvSpPr/>
          <p:nvPr/>
        </p:nvSpPr>
        <p:spPr>
          <a:xfrm>
            <a:off x="1787095" y="29491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6"/>
          <p:cNvSpPr txBox="1"/>
          <p:nvPr/>
        </p:nvSpPr>
        <p:spPr>
          <a:xfrm>
            <a:off x="112912" y="113080"/>
            <a:ext cx="3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6"/>
          <p:cNvSpPr txBox="1"/>
          <p:nvPr/>
        </p:nvSpPr>
        <p:spPr>
          <a:xfrm>
            <a:off x="1369754" y="1074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6"/>
          <p:cNvSpPr txBox="1"/>
          <p:nvPr/>
        </p:nvSpPr>
        <p:spPr>
          <a:xfrm>
            <a:off x="3857327" y="1074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6"/>
          <p:cNvSpPr/>
          <p:nvPr/>
        </p:nvSpPr>
        <p:spPr>
          <a:xfrm>
            <a:off x="544960" y="28570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6"/>
          <p:cNvSpPr/>
          <p:nvPr/>
        </p:nvSpPr>
        <p:spPr>
          <a:xfrm>
            <a:off x="1792503" y="29491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6"/>
          <p:cNvSpPr/>
          <p:nvPr/>
        </p:nvSpPr>
        <p:spPr>
          <a:xfrm>
            <a:off x="3085673" y="294152"/>
            <a:ext cx="6489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6"/>
          <p:cNvSpPr/>
          <p:nvPr/>
        </p:nvSpPr>
        <p:spPr>
          <a:xfrm>
            <a:off x="4310703" y="294152"/>
            <a:ext cx="648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6"/>
          <p:cNvSpPr txBox="1"/>
          <p:nvPr/>
        </p:nvSpPr>
        <p:spPr>
          <a:xfrm>
            <a:off x="2635429" y="107372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6"/>
          <p:cNvSpPr txBox="1"/>
          <p:nvPr/>
        </p:nvSpPr>
        <p:spPr>
          <a:xfrm>
            <a:off x="5007077" y="1218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6"/>
          <p:cNvSpPr/>
          <p:nvPr/>
        </p:nvSpPr>
        <p:spPr>
          <a:xfrm>
            <a:off x="574159" y="1044817"/>
            <a:ext cx="8431618" cy="45719"/>
          </a:xfrm>
          <a:prstGeom prst="rect">
            <a:avLst/>
          </a:prstGeom>
          <a:solidFill>
            <a:srgbClr val="FA7A06"/>
          </a:solidFill>
          <a:ln w="25400" cap="flat" cmpd="sng">
            <a:solidFill>
              <a:srgbClr val="FA7A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A7A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6"/>
          <p:cNvSpPr/>
          <p:nvPr/>
        </p:nvSpPr>
        <p:spPr>
          <a:xfrm>
            <a:off x="627322" y="3069294"/>
            <a:ext cx="5086426" cy="51441"/>
          </a:xfrm>
          <a:prstGeom prst="rect">
            <a:avLst/>
          </a:prstGeom>
          <a:solidFill>
            <a:srgbClr val="FA7A06"/>
          </a:solidFill>
          <a:ln w="25400" cap="flat" cmpd="sng">
            <a:solidFill>
              <a:srgbClr val="FA7A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A7A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6"/>
          <p:cNvSpPr/>
          <p:nvPr/>
        </p:nvSpPr>
        <p:spPr>
          <a:xfrm>
            <a:off x="6539023" y="3083381"/>
            <a:ext cx="2604977" cy="45719"/>
          </a:xfrm>
          <a:prstGeom prst="rect">
            <a:avLst/>
          </a:prstGeom>
          <a:solidFill>
            <a:srgbClr val="FA7A06"/>
          </a:solidFill>
          <a:ln w="25400" cap="flat" cmpd="sng">
            <a:solidFill>
              <a:srgbClr val="FA7A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6" descr="Résultat de recherche d'images pour &quot;piloter icon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6" descr="Résultat de recherche d'images pour &quot;piloter icon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16" descr="Résultat de recherche d'images pour &quot;piloter icon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6488" y="77009"/>
            <a:ext cx="563065" cy="56306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16"/>
          <p:cNvSpPr txBox="1"/>
          <p:nvPr/>
        </p:nvSpPr>
        <p:spPr>
          <a:xfrm>
            <a:off x="-65254" y="4690245"/>
            <a:ext cx="93737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Noto Sans Symbols"/>
              <a:buChar char="✔"/>
            </a:pPr>
            <a:r>
              <a:rPr lang="en-US" sz="1000" b="0" i="1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Ressources</a:t>
            </a:r>
            <a:r>
              <a:rPr lang="en-US" sz="1000" b="0" i="1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1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disponibles</a:t>
            </a:r>
            <a:r>
              <a:rPr lang="en-US" sz="1000" b="0" i="1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lang="en-US" sz="900" b="1" i="1" u="none" strike="noStrike" cap="none" dirty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Datasheet (DRI0039, HS-422, </a:t>
            </a:r>
            <a:r>
              <a:rPr lang="en-US" sz="900" b="1" i="1" u="none" strike="noStrike" cap="none" dirty="0" err="1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motoréducteurs</a:t>
            </a:r>
            <a:r>
              <a:rPr lang="en-US" sz="900" b="1" i="1" u="none" strike="noStrike" cap="none" dirty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1" u="none" strike="noStrike" cap="none" dirty="0" err="1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roues</a:t>
            </a:r>
            <a:r>
              <a:rPr lang="en-US" sz="900" b="1" i="1" u="none" strike="noStrike" cap="none" dirty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 b="1" i="1" u="none" strike="noStrike" cap="none" dirty="0" err="1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Pololu</a:t>
            </a:r>
            <a:r>
              <a:rPr lang="en-US" sz="900" b="1" i="1" u="none" strike="noStrike" cap="none" dirty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 1595, L298), </a:t>
            </a:r>
            <a:r>
              <a:rPr lang="en-US" sz="900" b="1" i="1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Chaîne</a:t>
            </a:r>
            <a:r>
              <a:rPr lang="en-US" sz="900" b="1" i="1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puissance (</a:t>
            </a:r>
            <a:r>
              <a:rPr lang="en-US" sz="900" b="1" i="1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vierge</a:t>
            </a:r>
            <a:r>
              <a:rPr lang="en-US" sz="9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900" b="1" i="1" u="none" strike="noStrike" cap="none" dirty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Config_Servomoteur</a:t>
            </a:r>
            <a:r>
              <a:rPr lang="en-US" sz="9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9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énoncé</a:t>
            </a:r>
            <a:r>
              <a:rPr lang="en-US" sz="9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9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Arduino</a:t>
            </a:r>
            <a:r>
              <a:rPr lang="en-US" sz="9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900" b="1" i="1" u="none" strike="noStrike" cap="none" dirty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Config_DRI0039 (</a:t>
            </a:r>
            <a:r>
              <a:rPr lang="en-US" sz="900" b="1" i="1" u="none" strike="noStrike" cap="none" dirty="0" err="1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énonce</a:t>
            </a:r>
            <a:r>
              <a:rPr lang="en-US" sz="900" b="1" i="1" u="none" strike="noStrike" cap="none" dirty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 b="1" i="1" u="none" strike="noStrike" cap="none" dirty="0" err="1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900" b="1" i="1" u="none" strike="noStrike" cap="none" dirty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1" u="none" strike="noStrike" cap="none" dirty="0" err="1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Arduino</a:t>
            </a:r>
            <a:r>
              <a:rPr lang="en-US" sz="900" b="1" i="1" u="none" strike="noStrike" cap="none" dirty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9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9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Arduino</a:t>
            </a:r>
            <a:r>
              <a:rPr lang="en-US" sz="9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final (à </a:t>
            </a:r>
            <a:r>
              <a:rPr lang="en-US" sz="9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compléter</a:t>
            </a:r>
            <a:r>
              <a:rPr lang="en-US" sz="9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900" b="1" i="1" u="none" strike="noStrike" cap="none" dirty="0" err="1" smtClean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Simulation_Tinkercad</a:t>
            </a:r>
            <a:r>
              <a:rPr lang="en-US" sz="900" b="1" i="1" u="none" strike="noStrike" cap="none" dirty="0" smtClean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1" u="none" strike="noStrike" cap="none" dirty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900" b="1" i="1" u="none" strike="noStrike" cap="none" dirty="0" err="1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énoncé,fichiers,librairies.IDX</a:t>
            </a:r>
            <a:r>
              <a:rPr lang="en-US" sz="900" b="1" i="1" u="none" strike="noStrike" cap="none" dirty="0">
                <a:solidFill>
                  <a:srgbClr val="D37F03"/>
                </a:solidFill>
                <a:latin typeface="Arial"/>
                <a:ea typeface="Arial"/>
                <a:cs typeface="Arial"/>
                <a:sym typeface="Arial"/>
              </a:rPr>
              <a:t> et .LIB)  </a:t>
            </a:r>
            <a:endParaRPr sz="1400" b="1" i="0" u="none" strike="noStrike" cap="none" dirty="0">
              <a:solidFill>
                <a:srgbClr val="D37F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7"/>
          <p:cNvSpPr txBox="1"/>
          <p:nvPr/>
        </p:nvSpPr>
        <p:spPr>
          <a:xfrm>
            <a:off x="5713747" y="2719649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9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7"/>
          <p:cNvSpPr txBox="1"/>
          <p:nvPr/>
        </p:nvSpPr>
        <p:spPr>
          <a:xfrm>
            <a:off x="-125247" y="699542"/>
            <a:ext cx="7506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9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6" name="Google Shape;686;p17"/>
          <p:cNvGrpSpPr/>
          <p:nvPr/>
        </p:nvGrpSpPr>
        <p:grpSpPr>
          <a:xfrm>
            <a:off x="525443" y="1218897"/>
            <a:ext cx="2628356" cy="1808801"/>
            <a:chOff x="1038003" y="4016308"/>
            <a:chExt cx="1752847" cy="979166"/>
          </a:xfrm>
        </p:grpSpPr>
        <p:sp>
          <p:nvSpPr>
            <p:cNvPr id="687" name="Google Shape;687;p17"/>
            <p:cNvSpPr txBox="1"/>
            <p:nvPr/>
          </p:nvSpPr>
          <p:spPr>
            <a:xfrm>
              <a:off x="1062658" y="4016308"/>
              <a:ext cx="1728192" cy="166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Etude matériel et design </a:t>
              </a:r>
              <a:endPara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7"/>
            <p:cNvSpPr txBox="1"/>
            <p:nvPr/>
          </p:nvSpPr>
          <p:spPr>
            <a:xfrm>
              <a:off x="1038003" y="4345695"/>
              <a:ext cx="1728192" cy="649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Recherches d’informations sur IHM utilisables et choix de celle-ci (matrice de décisions)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Réalisation du design de l’IHM (croquis, schéma, …)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17"/>
          <p:cNvGrpSpPr/>
          <p:nvPr/>
        </p:nvGrpSpPr>
        <p:grpSpPr>
          <a:xfrm>
            <a:off x="3099458" y="1105404"/>
            <a:ext cx="2778826" cy="1776797"/>
            <a:chOff x="1062658" y="3959313"/>
            <a:chExt cx="1728192" cy="954835"/>
          </a:xfrm>
        </p:grpSpPr>
        <p:sp>
          <p:nvSpPr>
            <p:cNvPr id="690" name="Google Shape;690;p17"/>
            <p:cNvSpPr txBox="1"/>
            <p:nvPr/>
          </p:nvSpPr>
          <p:spPr>
            <a:xfrm>
              <a:off x="1062658" y="3959313"/>
              <a:ext cx="1728192" cy="281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Chaîne information et câblage module communication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 txBox="1"/>
            <p:nvPr/>
          </p:nvSpPr>
          <p:spPr>
            <a:xfrm>
              <a:off x="1062658" y="4269101"/>
              <a:ext cx="1728192" cy="645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Chaîne d’information: Indiquer les types d’informations, les composants  et matériels réalisant les différentes fonctions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Réaliser le schéma de câblage du module HC-06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2" name="Google Shape;692;p17"/>
          <p:cNvSpPr txBox="1"/>
          <p:nvPr/>
        </p:nvSpPr>
        <p:spPr>
          <a:xfrm>
            <a:off x="-54621" y="2715766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9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17"/>
          <p:cNvGrpSpPr/>
          <p:nvPr/>
        </p:nvGrpSpPr>
        <p:grpSpPr>
          <a:xfrm>
            <a:off x="6195060" y="3163110"/>
            <a:ext cx="3055620" cy="1586163"/>
            <a:chOff x="1062658" y="4084726"/>
            <a:chExt cx="1728193" cy="895778"/>
          </a:xfrm>
        </p:grpSpPr>
        <p:sp>
          <p:nvSpPr>
            <p:cNvPr id="694" name="Google Shape;694;p17"/>
            <p:cNvSpPr txBox="1"/>
            <p:nvPr/>
          </p:nvSpPr>
          <p:spPr>
            <a:xfrm>
              <a:off x="1062658" y="4084726"/>
              <a:ext cx="1728193" cy="173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Tests et validation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7"/>
            <p:cNvSpPr txBox="1"/>
            <p:nvPr/>
          </p:nvSpPr>
          <p:spPr>
            <a:xfrm>
              <a:off x="1197062" y="4302623"/>
              <a:ext cx="1473319" cy="677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Transmission des données de l’IHM vers système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Tester et valider le comportement du système en accord avec les informations transmises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6" name="Google Shape;696;p17"/>
          <p:cNvGrpSpPr/>
          <p:nvPr/>
        </p:nvGrpSpPr>
        <p:grpSpPr>
          <a:xfrm>
            <a:off x="2739807" y="3131513"/>
            <a:ext cx="3188554" cy="1947659"/>
            <a:chOff x="1062658" y="4190877"/>
            <a:chExt cx="1728192" cy="555685"/>
          </a:xfrm>
        </p:grpSpPr>
        <p:sp>
          <p:nvSpPr>
            <p:cNvPr id="697" name="Google Shape;697;p17"/>
            <p:cNvSpPr txBox="1"/>
            <p:nvPr/>
          </p:nvSpPr>
          <p:spPr>
            <a:xfrm>
              <a:off x="1062658" y="4190877"/>
              <a:ext cx="1728192" cy="87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Communication Bluetooth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7"/>
            <p:cNvSpPr txBox="1"/>
            <p:nvPr/>
          </p:nvSpPr>
          <p:spPr>
            <a:xfrm>
              <a:off x="1180293" y="4298724"/>
              <a:ext cx="1595769" cy="447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Réaliser le tutoriel de prise en main du module HC-06 </a:t>
              </a:r>
              <a:r>
                <a:rPr lang="en-US" sz="105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(Config_HC06)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Réaliser le câblage du module HC-06 sur système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Tests de la communication système-IHM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9" name="Google Shape;699;p17"/>
          <p:cNvSpPr/>
          <p:nvPr/>
        </p:nvSpPr>
        <p:spPr>
          <a:xfrm>
            <a:off x="0" y="0"/>
            <a:ext cx="9144000" cy="9641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0" name="Google Shape;700;p17"/>
          <p:cNvGrpSpPr/>
          <p:nvPr/>
        </p:nvGrpSpPr>
        <p:grpSpPr>
          <a:xfrm>
            <a:off x="5911702" y="1058719"/>
            <a:ext cx="3321976" cy="2221043"/>
            <a:chOff x="1062658" y="4056558"/>
            <a:chExt cx="1756300" cy="1188841"/>
          </a:xfrm>
        </p:grpSpPr>
        <p:sp>
          <p:nvSpPr>
            <p:cNvPr id="701" name="Google Shape;701;p17"/>
            <p:cNvSpPr txBox="1"/>
            <p:nvPr/>
          </p:nvSpPr>
          <p:spPr>
            <a:xfrm>
              <a:off x="1062658" y="4056558"/>
              <a:ext cx="1728192" cy="164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Programmation AppInventor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7"/>
            <p:cNvSpPr txBox="1"/>
            <p:nvPr/>
          </p:nvSpPr>
          <p:spPr>
            <a:xfrm>
              <a:off x="1169465" y="4207528"/>
              <a:ext cx="1649493" cy="1037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Suivre le tutoriel de prise en main de AppInventor </a:t>
              </a:r>
              <a:r>
                <a:rPr lang="en-US" sz="10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(Tutoriel_AppInventor)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Réaliser le design de l’IHM sous AppInventor</a:t>
              </a: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Programmation de l’IHM sous AppInventor: déplacements robot, déplacements bras, déplacements servomoteur (Voir avec E4 pour définition des données à envoyer)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17"/>
          <p:cNvGrpSpPr/>
          <p:nvPr/>
        </p:nvGrpSpPr>
        <p:grpSpPr>
          <a:xfrm>
            <a:off x="685066" y="3157259"/>
            <a:ext cx="1883884" cy="1319736"/>
            <a:chOff x="1062658" y="4056383"/>
            <a:chExt cx="1728192" cy="716275"/>
          </a:xfrm>
        </p:grpSpPr>
        <p:sp>
          <p:nvSpPr>
            <p:cNvPr id="704" name="Google Shape;704;p17"/>
            <p:cNvSpPr txBox="1"/>
            <p:nvPr/>
          </p:nvSpPr>
          <p:spPr>
            <a:xfrm>
              <a:off x="1062658" y="4056383"/>
              <a:ext cx="1728192" cy="167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Valider design</a:t>
              </a:r>
              <a:endPara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7"/>
            <p:cNvSpPr txBox="1"/>
            <p:nvPr/>
          </p:nvSpPr>
          <p:spPr>
            <a:xfrm>
              <a:off x="1062658" y="4221416"/>
              <a:ext cx="1728192" cy="551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Valider la conformité d’affichage du design de l’application sur écran appareil (compatibilité affichage)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7"/>
          <p:cNvSpPr txBox="1">
            <a:spLocks noGrp="1"/>
          </p:cNvSpPr>
          <p:nvPr>
            <p:ph type="body" idx="1"/>
          </p:nvPr>
        </p:nvSpPr>
        <p:spPr>
          <a:xfrm>
            <a:off x="6295008" y="57045"/>
            <a:ext cx="293661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None/>
            </a:pPr>
            <a:r>
              <a:rPr lang="en-US" sz="2000" dirty="0" err="1">
                <a:solidFill>
                  <a:srgbClr val="FF0000"/>
                </a:solidFill>
              </a:rPr>
              <a:t>Communiquer</a:t>
            </a:r>
            <a:r>
              <a:rPr lang="en-US" sz="2000" dirty="0">
                <a:solidFill>
                  <a:srgbClr val="FF0000"/>
                </a:solidFill>
              </a:rPr>
              <a:t> via IHM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707" name="Google Shape;707;p17"/>
          <p:cNvSpPr txBox="1"/>
          <p:nvPr/>
        </p:nvSpPr>
        <p:spPr>
          <a:xfrm>
            <a:off x="359737" y="662911"/>
            <a:ext cx="1236617" cy="27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ELEVE 5</a:t>
            </a:r>
            <a:endParaRPr sz="2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7"/>
          <p:cNvSpPr/>
          <p:nvPr/>
        </p:nvSpPr>
        <p:spPr>
          <a:xfrm>
            <a:off x="114444" y="584499"/>
            <a:ext cx="188873" cy="3341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7"/>
          <p:cNvSpPr txBox="1"/>
          <p:nvPr/>
        </p:nvSpPr>
        <p:spPr>
          <a:xfrm>
            <a:off x="107504" y="113080"/>
            <a:ext cx="3978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7"/>
          <p:cNvSpPr txBox="1"/>
          <p:nvPr/>
        </p:nvSpPr>
        <p:spPr>
          <a:xfrm>
            <a:off x="1364346" y="10741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7"/>
          <p:cNvSpPr/>
          <p:nvPr/>
        </p:nvSpPr>
        <p:spPr>
          <a:xfrm>
            <a:off x="539552" y="28570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7"/>
          <p:cNvSpPr/>
          <p:nvPr/>
        </p:nvSpPr>
        <p:spPr>
          <a:xfrm>
            <a:off x="1787095" y="29491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7"/>
          <p:cNvSpPr txBox="1"/>
          <p:nvPr/>
        </p:nvSpPr>
        <p:spPr>
          <a:xfrm>
            <a:off x="112912" y="113080"/>
            <a:ext cx="3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7"/>
          <p:cNvSpPr txBox="1"/>
          <p:nvPr/>
        </p:nvSpPr>
        <p:spPr>
          <a:xfrm>
            <a:off x="1369754" y="1074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7"/>
          <p:cNvSpPr txBox="1"/>
          <p:nvPr/>
        </p:nvSpPr>
        <p:spPr>
          <a:xfrm>
            <a:off x="3857327" y="1074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7"/>
          <p:cNvSpPr/>
          <p:nvPr/>
        </p:nvSpPr>
        <p:spPr>
          <a:xfrm>
            <a:off x="544960" y="28570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17"/>
          <p:cNvSpPr/>
          <p:nvPr/>
        </p:nvSpPr>
        <p:spPr>
          <a:xfrm>
            <a:off x="1792503" y="29491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7"/>
          <p:cNvSpPr/>
          <p:nvPr/>
        </p:nvSpPr>
        <p:spPr>
          <a:xfrm>
            <a:off x="3085673" y="294152"/>
            <a:ext cx="6489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7"/>
          <p:cNvSpPr/>
          <p:nvPr/>
        </p:nvSpPr>
        <p:spPr>
          <a:xfrm>
            <a:off x="4310703" y="294152"/>
            <a:ext cx="648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7"/>
          <p:cNvSpPr txBox="1"/>
          <p:nvPr/>
        </p:nvSpPr>
        <p:spPr>
          <a:xfrm>
            <a:off x="2635429" y="107372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7"/>
          <p:cNvSpPr txBox="1"/>
          <p:nvPr/>
        </p:nvSpPr>
        <p:spPr>
          <a:xfrm>
            <a:off x="5007077" y="12181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7"/>
          <p:cNvSpPr/>
          <p:nvPr/>
        </p:nvSpPr>
        <p:spPr>
          <a:xfrm>
            <a:off x="616689" y="1023551"/>
            <a:ext cx="8389088" cy="50337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7"/>
          <p:cNvSpPr/>
          <p:nvPr/>
        </p:nvSpPr>
        <p:spPr>
          <a:xfrm>
            <a:off x="637954" y="3121062"/>
            <a:ext cx="5075794" cy="45719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7"/>
          <p:cNvSpPr/>
          <p:nvPr/>
        </p:nvSpPr>
        <p:spPr>
          <a:xfrm>
            <a:off x="6469221" y="3129427"/>
            <a:ext cx="2674779" cy="45719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7" descr="Résultat de recherche d'images pour &quot;piloter icon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7" descr="Résultat de recherche d'images pour &quot;piloter icone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7" descr="Résultat de recherche d'images pour &quot;tactile logo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8" name="Google Shape;728;p17" descr="Résultat de recherche d'images pour &quot;yellow touchscreen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0732" y="142504"/>
            <a:ext cx="453777" cy="453777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17"/>
          <p:cNvSpPr txBox="1"/>
          <p:nvPr/>
        </p:nvSpPr>
        <p:spPr>
          <a:xfrm>
            <a:off x="0" y="4751780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Noto Sans Symbols"/>
              <a:buChar char="✔"/>
            </a:pPr>
            <a:r>
              <a:rPr lang="en-US" sz="1000" b="0" i="1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Ressources disponibles :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0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Datasheet (HC-06), Chaîne d’information (vierge), </a:t>
            </a:r>
            <a:r>
              <a:rPr lang="en-US" sz="1000" b="1" i="1" u="none" strike="noStrike" cap="none">
                <a:solidFill>
                  <a:srgbClr val="BBBF05"/>
                </a:solidFill>
                <a:latin typeface="Arial"/>
                <a:ea typeface="Arial"/>
                <a:cs typeface="Arial"/>
                <a:sym typeface="Arial"/>
              </a:rPr>
              <a:t>Config_HC06(énoncé, programme Arduino Test , </a:t>
            </a:r>
            <a:r>
              <a:rPr lang="en-US" sz="10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application AppInventor Test), </a:t>
            </a:r>
            <a:r>
              <a:rPr lang="en-US" sz="1000" b="1" i="1" u="none" strike="noStrike" cap="none">
                <a:solidFill>
                  <a:srgbClr val="BBBF05"/>
                </a:solidFill>
                <a:latin typeface="Arial"/>
                <a:ea typeface="Arial"/>
                <a:cs typeface="Arial"/>
                <a:sym typeface="Arial"/>
              </a:rPr>
              <a:t>Tutoriel AppInventor  (énoncé, images) </a:t>
            </a:r>
            <a:endParaRPr sz="1400" b="1" i="0" u="none" strike="noStrike" cap="none">
              <a:solidFill>
                <a:srgbClr val="BBBF0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/>
          <p:nvPr/>
        </p:nvSpPr>
        <p:spPr>
          <a:xfrm rot="-3600000">
            <a:off x="3946888" y="1139178"/>
            <a:ext cx="994841" cy="3578743"/>
          </a:xfrm>
          <a:prstGeom prst="ellipse">
            <a:avLst/>
          </a:prstGeom>
          <a:solidFill>
            <a:srgbClr val="262626"/>
          </a:solidFill>
          <a:ln w="508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 rot="3600000">
            <a:off x="3946888" y="1139178"/>
            <a:ext cx="994841" cy="3578743"/>
          </a:xfrm>
          <a:prstGeom prst="ellipse">
            <a:avLst/>
          </a:prstGeom>
          <a:solidFill>
            <a:srgbClr val="262626"/>
          </a:solidFill>
          <a:ln w="508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fr-FR" dirty="0" smtClean="0">
                <a:solidFill>
                  <a:srgbClr val="002060"/>
                </a:solidFill>
              </a:rPr>
              <a:t>Objectif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d’intervention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32" name="Google Shape;132;p2"/>
          <p:cNvSpPr txBox="1">
            <a:spLocks noGrp="1"/>
          </p:cNvSpPr>
          <p:nvPr>
            <p:ph type="body" idx="2"/>
          </p:nvPr>
        </p:nvSpPr>
        <p:spPr>
          <a:xfrm>
            <a:off x="-877" y="843558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b="1" dirty="0" err="1">
                <a:solidFill>
                  <a:srgbClr val="002060"/>
                </a:solidFill>
              </a:rPr>
              <a:t>Prélèvements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d’échantillons</a:t>
            </a:r>
            <a:r>
              <a:rPr lang="en-US" b="1" dirty="0">
                <a:solidFill>
                  <a:srgbClr val="002060"/>
                </a:solidFill>
              </a:rPr>
              <a:t>  </a:t>
            </a:r>
            <a:r>
              <a:rPr lang="en-US" b="1" dirty="0" err="1">
                <a:solidFill>
                  <a:srgbClr val="002060"/>
                </a:solidFill>
              </a:rPr>
              <a:t>contaminés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b="1" dirty="0" err="1">
                <a:solidFill>
                  <a:srgbClr val="002060"/>
                </a:solidFill>
              </a:rPr>
              <a:t>dans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usine</a:t>
            </a:r>
            <a:r>
              <a:rPr lang="en-US" b="1" dirty="0">
                <a:solidFill>
                  <a:srgbClr val="002060"/>
                </a:solidFill>
              </a:rPr>
              <a:t> après un </a:t>
            </a:r>
            <a:r>
              <a:rPr lang="en-US" b="1" dirty="0" err="1">
                <a:solidFill>
                  <a:srgbClr val="002060"/>
                </a:solidFill>
              </a:rPr>
              <a:t>incendie</a:t>
            </a:r>
            <a:endParaRPr b="1" dirty="0">
              <a:solidFill>
                <a:srgbClr val="002060"/>
              </a:solidFill>
            </a:endParaRPr>
          </a:p>
        </p:txBody>
      </p:sp>
      <p:grpSp>
        <p:nvGrpSpPr>
          <p:cNvPr id="133" name="Google Shape;133;p2"/>
          <p:cNvGrpSpPr/>
          <p:nvPr/>
        </p:nvGrpSpPr>
        <p:grpSpPr>
          <a:xfrm>
            <a:off x="3832143" y="2316384"/>
            <a:ext cx="1224331" cy="1224331"/>
            <a:chOff x="3951208" y="2318222"/>
            <a:chExt cx="1224331" cy="1224331"/>
          </a:xfrm>
        </p:grpSpPr>
        <p:sp>
          <p:nvSpPr>
            <p:cNvPr id="134" name="Google Shape;134;p2"/>
            <p:cNvSpPr/>
            <p:nvPr/>
          </p:nvSpPr>
          <p:spPr>
            <a:xfrm>
              <a:off x="3951208" y="2318222"/>
              <a:ext cx="1224331" cy="1224331"/>
            </a:xfrm>
            <a:prstGeom prst="ellipse">
              <a:avLst/>
            </a:prstGeom>
            <a:solidFill>
              <a:srgbClr val="262626"/>
            </a:solidFill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32101" y="2404827"/>
              <a:ext cx="1057094" cy="10570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2377106" y="1614635"/>
            <a:ext cx="694202" cy="6942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2377106" y="3594114"/>
            <a:ext cx="694202" cy="694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5807612" y="1614635"/>
            <a:ext cx="694202" cy="6942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5807612" y="3594114"/>
            <a:ext cx="694202" cy="694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2"/>
          <p:cNvGrpSpPr/>
          <p:nvPr/>
        </p:nvGrpSpPr>
        <p:grpSpPr>
          <a:xfrm>
            <a:off x="-18379" y="1480309"/>
            <a:ext cx="2323460" cy="1199835"/>
            <a:chOff x="803640" y="3395409"/>
            <a:chExt cx="2059657" cy="917774"/>
          </a:xfrm>
        </p:grpSpPr>
        <p:sp>
          <p:nvSpPr>
            <p:cNvPr id="141" name="Google Shape;141;p2"/>
            <p:cNvSpPr txBox="1"/>
            <p:nvPr/>
          </p:nvSpPr>
          <p:spPr>
            <a:xfrm>
              <a:off x="803640" y="3677539"/>
              <a:ext cx="2059657" cy="635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Ces échantillons sphériques ont été exposés à une pollution chimique via les conduits d’aérations</a:t>
              </a:r>
              <a:endParaRPr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803640" y="3395409"/>
              <a:ext cx="2059657" cy="211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Echantillons contaminées</a:t>
              </a:r>
              <a:endPara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2"/>
          <p:cNvGrpSpPr/>
          <p:nvPr/>
        </p:nvGrpSpPr>
        <p:grpSpPr>
          <a:xfrm>
            <a:off x="-30480" y="3131631"/>
            <a:ext cx="2388900" cy="1476518"/>
            <a:chOff x="803640" y="3408621"/>
            <a:chExt cx="2059657" cy="988541"/>
          </a:xfrm>
        </p:grpSpPr>
        <p:sp>
          <p:nvSpPr>
            <p:cNvPr id="144" name="Google Shape;144;p2"/>
            <p:cNvSpPr txBox="1"/>
            <p:nvPr/>
          </p:nvSpPr>
          <p:spPr>
            <a:xfrm>
              <a:off x="803640" y="3593559"/>
              <a:ext cx="2059657" cy="803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Le local de stockage d’une usine de fabrication de matériel médical</a:t>
              </a:r>
              <a:endParaRPr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Attention: le feu à l’origine de l’incident vient d’être éteint mais la température est élevée !    </a:t>
              </a:r>
              <a:endParaRPr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803640" y="3408621"/>
              <a:ext cx="2059657" cy="185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Lieu d’intervention</a:t>
              </a:r>
              <a:endPara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2"/>
          <p:cNvGrpSpPr/>
          <p:nvPr/>
        </p:nvGrpSpPr>
        <p:grpSpPr>
          <a:xfrm>
            <a:off x="6501814" y="1376764"/>
            <a:ext cx="2553885" cy="955691"/>
            <a:chOff x="803640" y="3362835"/>
            <a:chExt cx="2059657" cy="955691"/>
          </a:xfrm>
        </p:grpSpPr>
        <p:sp>
          <p:nvSpPr>
            <p:cNvPr id="147" name="Google Shape;147;p2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Le robot NiMo peut être piloté à distance et il est équipé d’un motoréducteur à l’avant</a:t>
              </a:r>
              <a:endParaRPr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Robot roulant disponible</a:t>
              </a:r>
              <a:endPara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6539914" y="3668549"/>
            <a:ext cx="2532979" cy="1192293"/>
            <a:chOff x="803640" y="3376032"/>
            <a:chExt cx="2059657" cy="1078835"/>
          </a:xfrm>
        </p:grpSpPr>
        <p:sp>
          <p:nvSpPr>
            <p:cNvPr id="150" name="Google Shape;150;p2"/>
            <p:cNvSpPr txBox="1"/>
            <p:nvPr/>
          </p:nvSpPr>
          <p:spPr>
            <a:xfrm>
              <a:off x="803640" y="3535854"/>
              <a:ext cx="2059657" cy="919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Pince pilotable par le robot (programme à adapter)</a:t>
              </a:r>
              <a:endPara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Attention: l’extrémité de la pince standard n’est pas adaptée à la forme de l’échantillon</a:t>
              </a:r>
              <a:endParaRPr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 txBox="1"/>
            <p:nvPr/>
          </p:nvSpPr>
          <p:spPr>
            <a:xfrm>
              <a:off x="803640" y="3376032"/>
              <a:ext cx="2059657" cy="250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Pince standard </a:t>
              </a:r>
              <a:endPara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2" name="Google Shape;15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244" y="1724616"/>
            <a:ext cx="446363" cy="41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4">
            <a:alphaModFix/>
          </a:blip>
          <a:srcRect l="23236" t="19001" r="22446" b="23229"/>
          <a:stretch/>
        </p:blipFill>
        <p:spPr>
          <a:xfrm>
            <a:off x="5950208" y="1724616"/>
            <a:ext cx="407169" cy="43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5">
            <a:alphaModFix/>
          </a:blip>
          <a:srcRect r="55101"/>
          <a:stretch/>
        </p:blipFill>
        <p:spPr>
          <a:xfrm>
            <a:off x="5941369" y="3692241"/>
            <a:ext cx="449167" cy="5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7106" y="3597960"/>
            <a:ext cx="694202" cy="61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79186" y="2631058"/>
            <a:ext cx="792089" cy="5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"/>
          <p:cNvSpPr txBox="1"/>
          <p:nvPr/>
        </p:nvSpPr>
        <p:spPr>
          <a:xfrm>
            <a:off x="6501814" y="2545546"/>
            <a:ext cx="20344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 Robot devra prélever 3 échantillons sphériques (balles de ping-pong)  le plus rapidement possible</a:t>
            </a: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2"/>
          <p:cNvGrpSpPr/>
          <p:nvPr/>
        </p:nvGrpSpPr>
        <p:grpSpPr>
          <a:xfrm>
            <a:off x="2369620" y="1603084"/>
            <a:ext cx="708038" cy="729371"/>
            <a:chOff x="2369620" y="1603084"/>
            <a:chExt cx="708038" cy="729371"/>
          </a:xfrm>
        </p:grpSpPr>
        <p:pic>
          <p:nvPicPr>
            <p:cNvPr id="159" name="Google Shape;159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69620" y="1603084"/>
              <a:ext cx="708038" cy="729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" descr="C:\Users\lapti\Documents\0 LACHENAL\Reforme Bac\IT\Icones PNG\Biohazard-Symbol-PNG-Fil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59820" y="1805503"/>
              <a:ext cx="313684" cy="3036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Google Shape;161;p2" descr="C:\Users\lapti\Documents\0 LACHENAL\Reforme Bac\IT\Icones PNG\ping-pong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62950" y="2689576"/>
            <a:ext cx="709943" cy="63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226;p3"/>
          <p:cNvSpPr txBox="1"/>
          <p:nvPr/>
        </p:nvSpPr>
        <p:spPr>
          <a:xfrm rot="16200000">
            <a:off x="1727870" y="1980495"/>
            <a:ext cx="7088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22cm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187;p3"/>
          <p:cNvCxnSpPr/>
          <p:nvPr/>
        </p:nvCxnSpPr>
        <p:spPr>
          <a:xfrm rot="5400000">
            <a:off x="1915762" y="2169726"/>
            <a:ext cx="684076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>
                <a:solidFill>
                  <a:srgbClr val="002060"/>
                </a:solidFill>
              </a:rPr>
              <a:t>Plan d’intervention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67" name="Google Shape;167;p3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>
                <a:solidFill>
                  <a:srgbClr val="002060"/>
                </a:solidFill>
              </a:rPr>
              <a:t>Depuis la zone de départ/arrivée, le robot doit aller prélever les 3 échantillons et revenir le + vite possible</a:t>
            </a:r>
            <a:endParaRPr>
              <a:solidFill>
                <a:srgbClr val="002060"/>
              </a:solidFill>
            </a:endParaRPr>
          </a:p>
        </p:txBody>
      </p:sp>
      <p:cxnSp>
        <p:nvCxnSpPr>
          <p:cNvPr id="168" name="Google Shape;168;p3"/>
          <p:cNvCxnSpPr/>
          <p:nvPr/>
        </p:nvCxnSpPr>
        <p:spPr>
          <a:xfrm rot="10800000">
            <a:off x="1081986" y="1563639"/>
            <a:ext cx="0" cy="172819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3"/>
          <p:cNvCxnSpPr/>
          <p:nvPr/>
        </p:nvCxnSpPr>
        <p:spPr>
          <a:xfrm rot="10800000">
            <a:off x="1081986" y="1563639"/>
            <a:ext cx="3880048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3"/>
          <p:cNvCxnSpPr/>
          <p:nvPr/>
        </p:nvCxnSpPr>
        <p:spPr>
          <a:xfrm>
            <a:off x="1081986" y="3291831"/>
            <a:ext cx="324036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3"/>
          <p:cNvCxnSpPr/>
          <p:nvPr/>
        </p:nvCxnSpPr>
        <p:spPr>
          <a:xfrm rot="10800000" flipH="1">
            <a:off x="2413638" y="3291831"/>
            <a:ext cx="2548396" cy="248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3"/>
          <p:cNvCxnSpPr/>
          <p:nvPr/>
        </p:nvCxnSpPr>
        <p:spPr>
          <a:xfrm rot="10800000">
            <a:off x="2414134" y="2571750"/>
            <a:ext cx="0" cy="720081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3"/>
          <p:cNvCxnSpPr/>
          <p:nvPr/>
        </p:nvCxnSpPr>
        <p:spPr>
          <a:xfrm>
            <a:off x="2090098" y="3291831"/>
            <a:ext cx="324036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3"/>
          <p:cNvCxnSpPr/>
          <p:nvPr/>
        </p:nvCxnSpPr>
        <p:spPr>
          <a:xfrm rot="10800000">
            <a:off x="2413638" y="1563639"/>
            <a:ext cx="496" cy="216023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3"/>
          <p:cNvCxnSpPr/>
          <p:nvPr/>
        </p:nvCxnSpPr>
        <p:spPr>
          <a:xfrm rot="10800000">
            <a:off x="4941620" y="1563887"/>
            <a:ext cx="0" cy="172819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3"/>
          <p:cNvSpPr/>
          <p:nvPr/>
        </p:nvSpPr>
        <p:spPr>
          <a:xfrm>
            <a:off x="2882186" y="2859783"/>
            <a:ext cx="292224" cy="288032"/>
          </a:xfrm>
          <a:prstGeom prst="ellipse">
            <a:avLst/>
          </a:prstGeom>
          <a:solidFill>
            <a:schemeClr val="lt1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3602266" y="2859783"/>
            <a:ext cx="292224" cy="288032"/>
          </a:xfrm>
          <a:prstGeom prst="ellipse">
            <a:avLst/>
          </a:prstGeom>
          <a:solidFill>
            <a:schemeClr val="lt1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4318154" y="2859783"/>
            <a:ext cx="292224" cy="288032"/>
          </a:xfrm>
          <a:prstGeom prst="ellipse">
            <a:avLst/>
          </a:prstGeom>
          <a:solidFill>
            <a:schemeClr val="lt1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905426" y="4299944"/>
            <a:ext cx="1053283" cy="67032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 l="-7719" t="15159" b="14306"/>
          <a:stretch/>
        </p:blipFill>
        <p:spPr>
          <a:xfrm>
            <a:off x="3874640" y="4299943"/>
            <a:ext cx="1023769" cy="670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181" name="Google Shape;181;p3"/>
          <p:cNvCxnSpPr/>
          <p:nvPr/>
        </p:nvCxnSpPr>
        <p:spPr>
          <a:xfrm>
            <a:off x="5258450" y="1563887"/>
            <a:ext cx="0" cy="1728192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82" name="Google Shape;182;p3"/>
          <p:cNvSpPr txBox="1"/>
          <p:nvPr/>
        </p:nvSpPr>
        <p:spPr>
          <a:xfrm rot="-5400000">
            <a:off x="4793858" y="2258706"/>
            <a:ext cx="7088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60cm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3"/>
          <p:cNvCxnSpPr/>
          <p:nvPr/>
        </p:nvCxnSpPr>
        <p:spPr>
          <a:xfrm>
            <a:off x="1081986" y="1419623"/>
            <a:ext cx="3897019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84" name="Google Shape;184;p3"/>
          <p:cNvSpPr txBox="1"/>
          <p:nvPr/>
        </p:nvSpPr>
        <p:spPr>
          <a:xfrm>
            <a:off x="2676071" y="1131591"/>
            <a:ext cx="8226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120cm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3"/>
          <p:cNvCxnSpPr/>
          <p:nvPr/>
        </p:nvCxnSpPr>
        <p:spPr>
          <a:xfrm>
            <a:off x="5258450" y="3291830"/>
            <a:ext cx="0" cy="1728192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86" name="Google Shape;186;p3"/>
          <p:cNvSpPr txBox="1"/>
          <p:nvPr/>
        </p:nvSpPr>
        <p:spPr>
          <a:xfrm rot="-5400000">
            <a:off x="4793858" y="3986649"/>
            <a:ext cx="7088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60cm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3"/>
          <p:cNvCxnSpPr/>
          <p:nvPr/>
        </p:nvCxnSpPr>
        <p:spPr>
          <a:xfrm>
            <a:off x="1406022" y="3394136"/>
            <a:ext cx="684076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88" name="Google Shape;188;p3"/>
          <p:cNvCxnSpPr/>
          <p:nvPr/>
        </p:nvCxnSpPr>
        <p:spPr>
          <a:xfrm rot="10800000">
            <a:off x="3596793" y="4701307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3"/>
          <p:cNvCxnSpPr/>
          <p:nvPr/>
        </p:nvCxnSpPr>
        <p:spPr>
          <a:xfrm rot="10800000">
            <a:off x="3315090" y="4705925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p3"/>
          <p:cNvCxnSpPr/>
          <p:nvPr/>
        </p:nvCxnSpPr>
        <p:spPr>
          <a:xfrm rot="10800000">
            <a:off x="3024143" y="4701308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p3"/>
          <p:cNvCxnSpPr/>
          <p:nvPr/>
        </p:nvCxnSpPr>
        <p:spPr>
          <a:xfrm rot="10800000">
            <a:off x="2722434" y="4701307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3"/>
          <p:cNvCxnSpPr/>
          <p:nvPr/>
        </p:nvCxnSpPr>
        <p:spPr>
          <a:xfrm rot="10800000">
            <a:off x="2423780" y="4701308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p3"/>
          <p:cNvCxnSpPr/>
          <p:nvPr/>
        </p:nvCxnSpPr>
        <p:spPr>
          <a:xfrm rot="10800000">
            <a:off x="2128223" y="4701308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p3"/>
          <p:cNvCxnSpPr/>
          <p:nvPr/>
        </p:nvCxnSpPr>
        <p:spPr>
          <a:xfrm rot="10800000">
            <a:off x="1841890" y="4701310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3"/>
          <p:cNvCxnSpPr/>
          <p:nvPr/>
        </p:nvCxnSpPr>
        <p:spPr>
          <a:xfrm rot="-5400000">
            <a:off x="1711962" y="2719559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" name="Google Shape;196;p3"/>
          <p:cNvCxnSpPr/>
          <p:nvPr/>
        </p:nvCxnSpPr>
        <p:spPr>
          <a:xfrm rot="-5400000">
            <a:off x="1714460" y="3021199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3"/>
          <p:cNvCxnSpPr/>
          <p:nvPr/>
        </p:nvCxnSpPr>
        <p:spPr>
          <a:xfrm rot="-5400000">
            <a:off x="1718111" y="3309726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" name="Google Shape;198;p3"/>
          <p:cNvCxnSpPr/>
          <p:nvPr/>
        </p:nvCxnSpPr>
        <p:spPr>
          <a:xfrm rot="-5400000">
            <a:off x="1714461" y="3609882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3"/>
          <p:cNvCxnSpPr/>
          <p:nvPr/>
        </p:nvCxnSpPr>
        <p:spPr>
          <a:xfrm rot="-5400000">
            <a:off x="1717199" y="3906090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3"/>
          <p:cNvCxnSpPr/>
          <p:nvPr/>
        </p:nvCxnSpPr>
        <p:spPr>
          <a:xfrm rot="-5400000">
            <a:off x="1717313" y="4195607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3"/>
          <p:cNvCxnSpPr/>
          <p:nvPr/>
        </p:nvCxnSpPr>
        <p:spPr>
          <a:xfrm rot="-5400000">
            <a:off x="1717200" y="4493495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3"/>
          <p:cNvCxnSpPr/>
          <p:nvPr/>
        </p:nvCxnSpPr>
        <p:spPr>
          <a:xfrm rot="-5400000">
            <a:off x="1707348" y="2450646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3"/>
          <p:cNvCxnSpPr/>
          <p:nvPr/>
        </p:nvCxnSpPr>
        <p:spPr>
          <a:xfrm rot="10800000">
            <a:off x="2722434" y="2276761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Google Shape;204;p3"/>
          <p:cNvCxnSpPr/>
          <p:nvPr/>
        </p:nvCxnSpPr>
        <p:spPr>
          <a:xfrm rot="10800000">
            <a:off x="2423780" y="2276762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Google Shape;205;p3"/>
          <p:cNvCxnSpPr/>
          <p:nvPr/>
        </p:nvCxnSpPr>
        <p:spPr>
          <a:xfrm rot="10800000">
            <a:off x="2128223" y="2276762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3"/>
          <p:cNvCxnSpPr/>
          <p:nvPr/>
        </p:nvCxnSpPr>
        <p:spPr>
          <a:xfrm rot="10800000">
            <a:off x="1841890" y="2276764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p3"/>
          <p:cNvCxnSpPr/>
          <p:nvPr/>
        </p:nvCxnSpPr>
        <p:spPr>
          <a:xfrm rot="-5400000">
            <a:off x="2909481" y="2369771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3"/>
          <p:cNvCxnSpPr/>
          <p:nvPr/>
        </p:nvCxnSpPr>
        <p:spPr>
          <a:xfrm rot="-5400000">
            <a:off x="2909595" y="2659288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p3"/>
          <p:cNvSpPr txBox="1"/>
          <p:nvPr/>
        </p:nvSpPr>
        <p:spPr>
          <a:xfrm>
            <a:off x="3016764" y="1958618"/>
            <a:ext cx="15233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Déplacer</a:t>
            </a:r>
            <a:r>
              <a:rPr lang="en-US" sz="1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le robot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2472495" y="3299949"/>
            <a:ext cx="1116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Prélever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échantillon 1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3"/>
          <p:cNvCxnSpPr/>
          <p:nvPr/>
        </p:nvCxnSpPr>
        <p:spPr>
          <a:xfrm rot="10800000">
            <a:off x="3289113" y="2272150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3"/>
          <p:cNvCxnSpPr/>
          <p:nvPr/>
        </p:nvCxnSpPr>
        <p:spPr>
          <a:xfrm rot="10800000">
            <a:off x="2993556" y="2272150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3"/>
          <p:cNvCxnSpPr/>
          <p:nvPr/>
        </p:nvCxnSpPr>
        <p:spPr>
          <a:xfrm rot="-5400000">
            <a:off x="3642619" y="2383612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p3"/>
          <p:cNvCxnSpPr/>
          <p:nvPr/>
        </p:nvCxnSpPr>
        <p:spPr>
          <a:xfrm rot="-5400000">
            <a:off x="3642733" y="2673129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3"/>
          <p:cNvSpPr txBox="1"/>
          <p:nvPr/>
        </p:nvSpPr>
        <p:spPr>
          <a:xfrm>
            <a:off x="3188954" y="3495812"/>
            <a:ext cx="1116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Prélever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échantillon 2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3930857" y="3264417"/>
            <a:ext cx="1116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Prélever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échantillon 3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3"/>
          <p:cNvCxnSpPr/>
          <p:nvPr/>
        </p:nvCxnSpPr>
        <p:spPr>
          <a:xfrm rot="10800000">
            <a:off x="3576263" y="2273941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Google Shape;218;p3"/>
          <p:cNvCxnSpPr/>
          <p:nvPr/>
        </p:nvCxnSpPr>
        <p:spPr>
          <a:xfrm rot="10800000">
            <a:off x="4146831" y="2277485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" name="Google Shape;219;p3"/>
          <p:cNvCxnSpPr/>
          <p:nvPr/>
        </p:nvCxnSpPr>
        <p:spPr>
          <a:xfrm rot="10800000">
            <a:off x="3851274" y="2277485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3"/>
          <p:cNvCxnSpPr/>
          <p:nvPr/>
        </p:nvCxnSpPr>
        <p:spPr>
          <a:xfrm rot="-5400000">
            <a:off x="4354885" y="2372854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3"/>
          <p:cNvCxnSpPr/>
          <p:nvPr/>
        </p:nvCxnSpPr>
        <p:spPr>
          <a:xfrm rot="-5400000">
            <a:off x="4354999" y="2662371"/>
            <a:ext cx="2086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3"/>
          <p:cNvSpPr txBox="1"/>
          <p:nvPr/>
        </p:nvSpPr>
        <p:spPr>
          <a:xfrm>
            <a:off x="2294452" y="4788904"/>
            <a:ext cx="15233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Retour base</a:t>
            </a:r>
            <a:endParaRPr sz="1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"/>
          <p:cNvSpPr/>
          <p:nvPr/>
        </p:nvSpPr>
        <p:spPr>
          <a:xfrm rot="408880">
            <a:off x="6269842" y="1735545"/>
            <a:ext cx="2690469" cy="921043"/>
          </a:xfrm>
          <a:prstGeom prst="roundRect">
            <a:avLst>
              <a:gd name="adj" fmla="val 16667"/>
            </a:avLst>
          </a:prstGeom>
          <a:solidFill>
            <a:schemeClr val="accent1">
              <a:alpha val="55294"/>
            </a:scheme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eko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eko"/>
                <a:ea typeface="Teko"/>
                <a:cs typeface="Teko"/>
                <a:sym typeface="Teko"/>
              </a:rPr>
              <a:t>L’intervention de chaque EQUIPE sera </a:t>
            </a:r>
            <a:br>
              <a:rPr lang="en-US" sz="1600" b="1" i="0" u="none" strike="noStrike" cap="none">
                <a:solidFill>
                  <a:srgbClr val="00206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lang="en-US" sz="1600" b="1" i="0" u="none" strike="noStrike" cap="none">
                <a:solidFill>
                  <a:srgbClr val="002060"/>
                </a:solidFill>
                <a:latin typeface="Teko"/>
                <a:ea typeface="Teko"/>
                <a:cs typeface="Teko"/>
                <a:sym typeface="Teko"/>
              </a:rPr>
              <a:t>chronométrée !</a:t>
            </a:r>
            <a:endParaRPr sz="1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3"/>
          <p:cNvCxnSpPr/>
          <p:nvPr/>
        </p:nvCxnSpPr>
        <p:spPr>
          <a:xfrm>
            <a:off x="1138371" y="3043232"/>
            <a:ext cx="1275267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25" name="Google Shape;225;p3"/>
          <p:cNvSpPr txBox="1"/>
          <p:nvPr/>
        </p:nvSpPr>
        <p:spPr>
          <a:xfrm>
            <a:off x="1409289" y="2726711"/>
            <a:ext cx="7088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32cm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1405302" y="3438204"/>
            <a:ext cx="7088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22cm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2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3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4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6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Plan d’action </a:t>
            </a:r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body" idx="2"/>
          </p:nvPr>
        </p:nvSpPr>
        <p:spPr>
          <a:xfrm>
            <a:off x="-39726" y="82255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>
                <a:solidFill>
                  <a:srgbClr val="002060"/>
                </a:solidFill>
              </a:rPr>
              <a:t>Des </a:t>
            </a:r>
            <a:r>
              <a:rPr lang="en-US" dirty="0" err="1">
                <a:solidFill>
                  <a:srgbClr val="002060"/>
                </a:solidFill>
              </a:rPr>
              <a:t>étapes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sont</a:t>
            </a:r>
            <a:r>
              <a:rPr lang="en-US" dirty="0">
                <a:solidFill>
                  <a:srgbClr val="002060"/>
                </a:solidFill>
              </a:rPr>
              <a:t> à </a:t>
            </a:r>
            <a:r>
              <a:rPr lang="en-US" dirty="0" err="1">
                <a:solidFill>
                  <a:srgbClr val="002060"/>
                </a:solidFill>
              </a:rPr>
              <a:t>réaliser</a:t>
            </a:r>
            <a:r>
              <a:rPr lang="en-US" dirty="0">
                <a:solidFill>
                  <a:srgbClr val="002060"/>
                </a:solidFill>
              </a:rPr>
              <a:t> en </a:t>
            </a:r>
            <a:r>
              <a:rPr lang="en-US" dirty="0" err="1" smtClean="0">
                <a:solidFill>
                  <a:srgbClr val="002060"/>
                </a:solidFill>
              </a:rPr>
              <a:t>équipe</a:t>
            </a:r>
            <a:r>
              <a:rPr lang="en-US" dirty="0" smtClean="0">
                <a:solidFill>
                  <a:srgbClr val="002060"/>
                </a:solidFill>
              </a:rPr>
              <a:t>            , et </a:t>
            </a:r>
            <a:r>
              <a:rPr lang="en-US" dirty="0" err="1">
                <a:solidFill>
                  <a:srgbClr val="002060"/>
                </a:solidFill>
              </a:rPr>
              <a:t>d’autres</a:t>
            </a:r>
            <a:r>
              <a:rPr lang="en-US" dirty="0">
                <a:solidFill>
                  <a:srgbClr val="002060"/>
                </a:solidFill>
              </a:rPr>
              <a:t> en </a:t>
            </a:r>
            <a:r>
              <a:rPr lang="en-US" dirty="0" smtClean="0">
                <a:solidFill>
                  <a:srgbClr val="002060"/>
                </a:solidFill>
              </a:rPr>
              <a:t>solo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910697" y="1311416"/>
            <a:ext cx="3978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2167539" y="1305746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"/>
          <p:cNvSpPr txBox="1"/>
          <p:nvPr/>
        </p:nvSpPr>
        <p:spPr>
          <a:xfrm>
            <a:off x="3430977" y="1306181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 txBox="1"/>
          <p:nvPr/>
        </p:nvSpPr>
        <p:spPr>
          <a:xfrm>
            <a:off x="4655112" y="1305746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1342745" y="1484038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2590288" y="1493248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3883458" y="1492488"/>
            <a:ext cx="648816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5108488" y="1492488"/>
            <a:ext cx="648072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"/>
          <p:cNvSpPr txBox="1"/>
          <p:nvPr/>
        </p:nvSpPr>
        <p:spPr>
          <a:xfrm>
            <a:off x="5879249" y="1310981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6311297" y="1493248"/>
            <a:ext cx="792008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p4"/>
          <p:cNvGrpSpPr/>
          <p:nvPr/>
        </p:nvGrpSpPr>
        <p:grpSpPr>
          <a:xfrm>
            <a:off x="212027" y="2241945"/>
            <a:ext cx="1715676" cy="415498"/>
            <a:chOff x="228778" y="402947"/>
            <a:chExt cx="1715676" cy="415498"/>
          </a:xfrm>
        </p:grpSpPr>
        <p:sp>
          <p:nvSpPr>
            <p:cNvPr id="244" name="Google Shape;244;p4"/>
            <p:cNvSpPr txBox="1"/>
            <p:nvPr/>
          </p:nvSpPr>
          <p:spPr>
            <a:xfrm>
              <a:off x="228778" y="402947"/>
              <a:ext cx="1715676" cy="4154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Analyse du cahier </a:t>
              </a:r>
              <a:b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des charges 3h</a:t>
              </a:r>
              <a:endPara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4"/>
            <p:cNvGrpSpPr/>
            <p:nvPr/>
          </p:nvGrpSpPr>
          <p:grpSpPr>
            <a:xfrm>
              <a:off x="262309" y="508807"/>
              <a:ext cx="162951" cy="219165"/>
              <a:chOff x="271128" y="562158"/>
              <a:chExt cx="181886" cy="268588"/>
            </a:xfrm>
          </p:grpSpPr>
          <p:sp>
            <p:nvSpPr>
              <p:cNvPr id="246" name="Google Shape;246;p4"/>
              <p:cNvSpPr/>
              <p:nvPr/>
            </p:nvSpPr>
            <p:spPr>
              <a:xfrm>
                <a:off x="271128" y="562158"/>
                <a:ext cx="96628" cy="232376"/>
              </a:xfrm>
              <a:custGeom>
                <a:avLst/>
                <a:gdLst/>
                <a:ahLst/>
                <a:cxnLst/>
                <a:rect l="l" t="t" r="r" b="b"/>
                <a:pathLst>
                  <a:path w="1489775" h="3923699" extrusionOk="0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356386" y="598370"/>
                <a:ext cx="96628" cy="232376"/>
              </a:xfrm>
              <a:custGeom>
                <a:avLst/>
                <a:gdLst/>
                <a:ahLst/>
                <a:cxnLst/>
                <a:rect l="l" t="t" r="r" b="b"/>
                <a:pathLst>
                  <a:path w="1489775" h="3923699" extrusionOk="0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8" name="Google Shape;248;p4"/>
          <p:cNvGrpSpPr/>
          <p:nvPr/>
        </p:nvGrpSpPr>
        <p:grpSpPr>
          <a:xfrm>
            <a:off x="1403648" y="2963728"/>
            <a:ext cx="1872208" cy="400110"/>
            <a:chOff x="1048990" y="1254717"/>
            <a:chExt cx="1872208" cy="400110"/>
          </a:xfrm>
        </p:grpSpPr>
        <p:sp>
          <p:nvSpPr>
            <p:cNvPr id="249" name="Google Shape;249;p4"/>
            <p:cNvSpPr txBox="1"/>
            <p:nvPr/>
          </p:nvSpPr>
          <p:spPr>
            <a:xfrm>
              <a:off x="1048990" y="1254717"/>
              <a:ext cx="1872208" cy="4001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  Conception préliminaire </a:t>
              </a:r>
              <a:br>
                <a:rPr lang="en-US" sz="1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6h</a:t>
              </a:r>
              <a:endParaRPr sz="1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" name="Google Shape;250;p4"/>
            <p:cNvGrpSpPr/>
            <p:nvPr/>
          </p:nvGrpSpPr>
          <p:grpSpPr>
            <a:xfrm>
              <a:off x="1087524" y="1321191"/>
              <a:ext cx="162951" cy="235222"/>
              <a:chOff x="82884" y="973980"/>
              <a:chExt cx="181886" cy="288266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82884" y="973980"/>
                <a:ext cx="96628" cy="232378"/>
              </a:xfrm>
              <a:custGeom>
                <a:avLst/>
                <a:gdLst/>
                <a:ahLst/>
                <a:cxnLst/>
                <a:rect l="l" t="t" r="r" b="b"/>
                <a:pathLst>
                  <a:path w="1489775" h="3923699" extrusionOk="0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168142" y="1029867"/>
                <a:ext cx="96628" cy="232379"/>
              </a:xfrm>
              <a:custGeom>
                <a:avLst/>
                <a:gdLst/>
                <a:ahLst/>
                <a:cxnLst/>
                <a:rect l="l" t="t" r="r" b="b"/>
                <a:pathLst>
                  <a:path w="1489775" h="3923699" extrusionOk="0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3" name="Google Shape;253;p4"/>
          <p:cNvGrpSpPr/>
          <p:nvPr/>
        </p:nvGrpSpPr>
        <p:grpSpPr>
          <a:xfrm>
            <a:off x="2742947" y="2211710"/>
            <a:ext cx="1703394" cy="415498"/>
            <a:chOff x="1533023" y="1778611"/>
            <a:chExt cx="1703394" cy="415498"/>
          </a:xfrm>
        </p:grpSpPr>
        <p:sp>
          <p:nvSpPr>
            <p:cNvPr id="254" name="Google Shape;254;p4"/>
            <p:cNvSpPr txBox="1"/>
            <p:nvPr/>
          </p:nvSpPr>
          <p:spPr>
            <a:xfrm>
              <a:off x="1533023" y="1778611"/>
              <a:ext cx="1703394" cy="415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Conception détaillée </a:t>
              </a:r>
              <a:b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12 à 15h</a:t>
              </a:r>
              <a:endParaRPr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602028" y="1891552"/>
              <a:ext cx="86569" cy="189616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4"/>
          <p:cNvGrpSpPr/>
          <p:nvPr/>
        </p:nvGrpSpPr>
        <p:grpSpPr>
          <a:xfrm>
            <a:off x="3807896" y="2956034"/>
            <a:ext cx="1998250" cy="415498"/>
            <a:chOff x="3203104" y="875283"/>
            <a:chExt cx="1998250" cy="415500"/>
          </a:xfrm>
        </p:grpSpPr>
        <p:sp>
          <p:nvSpPr>
            <p:cNvPr id="257" name="Google Shape;257;p4"/>
            <p:cNvSpPr txBox="1"/>
            <p:nvPr/>
          </p:nvSpPr>
          <p:spPr>
            <a:xfrm>
              <a:off x="3203104" y="875283"/>
              <a:ext cx="1998250" cy="415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Maquette et prototypage </a:t>
              </a:r>
              <a:b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6 à 9h</a:t>
              </a:r>
              <a:endParaRPr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3271873" y="987192"/>
              <a:ext cx="86569" cy="189616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5189507" y="2211710"/>
            <a:ext cx="1706815" cy="415498"/>
            <a:chOff x="4644008" y="410641"/>
            <a:chExt cx="1706815" cy="415498"/>
          </a:xfrm>
        </p:grpSpPr>
        <p:sp>
          <p:nvSpPr>
            <p:cNvPr id="260" name="Google Shape;260;p4"/>
            <p:cNvSpPr txBox="1"/>
            <p:nvPr/>
          </p:nvSpPr>
          <p:spPr>
            <a:xfrm>
              <a:off x="4644008" y="410641"/>
              <a:ext cx="1706815" cy="415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Tests et validations </a:t>
              </a:r>
              <a:b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5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4h</a:t>
              </a:r>
              <a:endParaRPr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716016" y="492507"/>
              <a:ext cx="86569" cy="189616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4"/>
          <p:cNvSpPr/>
          <p:nvPr/>
        </p:nvSpPr>
        <p:spPr>
          <a:xfrm>
            <a:off x="856613" y="1306181"/>
            <a:ext cx="426505" cy="410579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 txBox="1"/>
          <p:nvPr/>
        </p:nvSpPr>
        <p:spPr>
          <a:xfrm>
            <a:off x="7175393" y="1310983"/>
            <a:ext cx="7809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Go !!</a:t>
            </a: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227937" y="1306181"/>
            <a:ext cx="426505" cy="410579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5829663" y="1306181"/>
            <a:ext cx="426505" cy="410579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4605527" y="1300512"/>
            <a:ext cx="426505" cy="410579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381391" y="1300513"/>
            <a:ext cx="426505" cy="410579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2117953" y="1300514"/>
            <a:ext cx="426505" cy="410579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4"/>
          <p:cNvCxnSpPr>
            <a:stCxn id="262" idx="4"/>
            <a:endCxn id="244" idx="0"/>
          </p:cNvCxnSpPr>
          <p:nvPr/>
        </p:nvCxnSpPr>
        <p:spPr>
          <a:xfrm>
            <a:off x="1069865" y="1716760"/>
            <a:ext cx="0" cy="525300"/>
          </a:xfrm>
          <a:prstGeom prst="straightConnector1">
            <a:avLst/>
          </a:prstGeom>
          <a:noFill/>
          <a:ln w="9525" cap="flat" cmpd="sng">
            <a:solidFill>
              <a:srgbClr val="F9F9F9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0" name="Google Shape;270;p4"/>
          <p:cNvCxnSpPr>
            <a:stCxn id="268" idx="4"/>
            <a:endCxn id="249" idx="0"/>
          </p:cNvCxnSpPr>
          <p:nvPr/>
        </p:nvCxnSpPr>
        <p:spPr>
          <a:xfrm>
            <a:off x="2331205" y="1711093"/>
            <a:ext cx="8400" cy="1252500"/>
          </a:xfrm>
          <a:prstGeom prst="straightConnector1">
            <a:avLst/>
          </a:prstGeom>
          <a:noFill/>
          <a:ln w="9525" cap="flat" cmpd="sng">
            <a:solidFill>
              <a:srgbClr val="F9F9F9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1" name="Google Shape;271;p4"/>
          <p:cNvCxnSpPr>
            <a:stCxn id="267" idx="4"/>
            <a:endCxn id="254" idx="0"/>
          </p:cNvCxnSpPr>
          <p:nvPr/>
        </p:nvCxnSpPr>
        <p:spPr>
          <a:xfrm>
            <a:off x="3594644" y="1711092"/>
            <a:ext cx="0" cy="500700"/>
          </a:xfrm>
          <a:prstGeom prst="straightConnector1">
            <a:avLst/>
          </a:prstGeom>
          <a:noFill/>
          <a:ln w="9525" cap="flat" cmpd="sng">
            <a:solidFill>
              <a:srgbClr val="F9F9F9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2" name="Google Shape;272;p4"/>
          <p:cNvCxnSpPr>
            <a:stCxn id="266" idx="4"/>
            <a:endCxn id="257" idx="0"/>
          </p:cNvCxnSpPr>
          <p:nvPr/>
        </p:nvCxnSpPr>
        <p:spPr>
          <a:xfrm flipH="1">
            <a:off x="4807079" y="1711091"/>
            <a:ext cx="11700" cy="1245000"/>
          </a:xfrm>
          <a:prstGeom prst="straightConnector1">
            <a:avLst/>
          </a:prstGeom>
          <a:noFill/>
          <a:ln w="9525" cap="flat" cmpd="sng">
            <a:solidFill>
              <a:srgbClr val="F9F9F9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3" name="Google Shape;273;p4"/>
          <p:cNvCxnSpPr>
            <a:stCxn id="265" idx="4"/>
            <a:endCxn id="260" idx="0"/>
          </p:cNvCxnSpPr>
          <p:nvPr/>
        </p:nvCxnSpPr>
        <p:spPr>
          <a:xfrm>
            <a:off x="6042915" y="1716760"/>
            <a:ext cx="0" cy="495000"/>
          </a:xfrm>
          <a:prstGeom prst="straightConnector1">
            <a:avLst/>
          </a:prstGeom>
          <a:noFill/>
          <a:ln w="9525" cap="flat" cmpd="sng">
            <a:solidFill>
              <a:srgbClr val="F9F9F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4" name="Google Shape;274;p4"/>
          <p:cNvSpPr txBox="1"/>
          <p:nvPr/>
        </p:nvSpPr>
        <p:spPr>
          <a:xfrm rot="-1062615">
            <a:off x="6526997" y="3294913"/>
            <a:ext cx="2220046" cy="122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 de 36H pour 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rendre</a:t>
            </a:r>
            <a:r>
              <a:rPr lang="en-US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le robot </a:t>
            </a:r>
            <a:r>
              <a:rPr lang="en-US" sz="18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opérationnel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 rot="985105">
            <a:off x="7159887" y="2926926"/>
            <a:ext cx="369784" cy="398991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4"/>
          <p:cNvGrpSpPr/>
          <p:nvPr/>
        </p:nvGrpSpPr>
        <p:grpSpPr>
          <a:xfrm>
            <a:off x="1412187" y="3462019"/>
            <a:ext cx="1872208" cy="1004650"/>
            <a:chOff x="1412187" y="3462019"/>
            <a:chExt cx="1872208" cy="1004650"/>
          </a:xfrm>
        </p:grpSpPr>
        <p:grpSp>
          <p:nvGrpSpPr>
            <p:cNvPr id="280" name="Google Shape;280;p4"/>
            <p:cNvGrpSpPr/>
            <p:nvPr/>
          </p:nvGrpSpPr>
          <p:grpSpPr>
            <a:xfrm>
              <a:off x="1412187" y="3758783"/>
              <a:ext cx="1872208" cy="707886"/>
              <a:chOff x="1048990" y="1100829"/>
              <a:chExt cx="1872208" cy="707886"/>
            </a:xfrm>
          </p:grpSpPr>
          <p:sp>
            <p:nvSpPr>
              <p:cNvPr id="281" name="Google Shape;281;p4"/>
              <p:cNvSpPr txBox="1"/>
              <p:nvPr/>
            </p:nvSpPr>
            <p:spPr>
              <a:xfrm>
                <a:off x="1048990" y="1100829"/>
                <a:ext cx="1872208" cy="7078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 + Choix de la mission </a:t>
                </a:r>
                <a:endParaRPr sz="14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Individuelle</a:t>
                </a:r>
                <a:endParaRPr sz="14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+ Etablir un planning</a:t>
                </a:r>
                <a:endParaRPr sz="1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2" name="Google Shape;282;p4"/>
              <p:cNvGrpSpPr/>
              <p:nvPr/>
            </p:nvGrpSpPr>
            <p:grpSpPr>
              <a:xfrm>
                <a:off x="1087524" y="1321191"/>
                <a:ext cx="162951" cy="235222"/>
                <a:chOff x="82884" y="973980"/>
                <a:chExt cx="181886" cy="288266"/>
              </a:xfrm>
            </p:grpSpPr>
            <p:sp>
              <p:nvSpPr>
                <p:cNvPr id="283" name="Google Shape;283;p4"/>
                <p:cNvSpPr/>
                <p:nvPr/>
              </p:nvSpPr>
              <p:spPr>
                <a:xfrm>
                  <a:off x="82884" y="973980"/>
                  <a:ext cx="96628" cy="23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775" h="3923699" extrusionOk="0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4"/>
                <p:cNvSpPr/>
                <p:nvPr/>
              </p:nvSpPr>
              <p:spPr>
                <a:xfrm>
                  <a:off x="168142" y="1029867"/>
                  <a:ext cx="96628" cy="232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775" h="3923699" extrusionOk="0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5" name="Google Shape;285;p4"/>
            <p:cNvSpPr/>
            <p:nvPr/>
          </p:nvSpPr>
          <p:spPr>
            <a:xfrm>
              <a:off x="2227091" y="3462019"/>
              <a:ext cx="208227" cy="201731"/>
            </a:xfrm>
            <a:prstGeom prst="plus">
              <a:avLst>
                <a:gd name="adj" fmla="val 3838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247;p4"/>
          <p:cNvSpPr/>
          <p:nvPr/>
        </p:nvSpPr>
        <p:spPr>
          <a:xfrm>
            <a:off x="4978403" y="886405"/>
            <a:ext cx="86569" cy="1896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247;p4"/>
          <p:cNvSpPr/>
          <p:nvPr/>
        </p:nvSpPr>
        <p:spPr>
          <a:xfrm>
            <a:off x="5086736" y="884569"/>
            <a:ext cx="86569" cy="1896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247;p4"/>
          <p:cNvSpPr/>
          <p:nvPr/>
        </p:nvSpPr>
        <p:spPr>
          <a:xfrm>
            <a:off x="7135873" y="851518"/>
            <a:ext cx="86569" cy="1896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5" r="-1665"/>
          <a:stretch/>
        </p:blipFill>
        <p:spPr>
          <a:xfrm>
            <a:off x="6372200" y="339502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91" name="Google Shape;291;p4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6337" t="-1041" r="9155" b="38541"/>
          <a:stretch/>
        </p:blipFill>
        <p:spPr>
          <a:xfrm>
            <a:off x="6372200" y="271600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92" name="Google Shape;292;p4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-1665" b="1665"/>
          <a:stretch/>
        </p:blipFill>
        <p:spPr>
          <a:xfrm>
            <a:off x="3986213" y="339502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93" name="Google Shape;293;p44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t="-1668" b="1665"/>
          <a:stretch/>
        </p:blipFill>
        <p:spPr>
          <a:xfrm>
            <a:off x="3995936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94" name="Google Shape;294;p44"/>
          <p:cNvSpPr txBox="1"/>
          <p:nvPr/>
        </p:nvSpPr>
        <p:spPr>
          <a:xfrm>
            <a:off x="395536" y="1635646"/>
            <a:ext cx="2808312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Détails de la mission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4"/>
          <p:cNvSpPr txBox="1"/>
          <p:nvPr/>
        </p:nvSpPr>
        <p:spPr>
          <a:xfrm>
            <a:off x="395536" y="3271506"/>
            <a:ext cx="26642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diagrammes ci contre vont vous permettre de cibler le besoin exact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 informations essentielles sont manquantes et doivent être trouvées (en ressources, sur le Web,…) afin de réaliser le prototype qui remplira au mieux la mission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44"/>
          <p:cNvGrpSpPr/>
          <p:nvPr/>
        </p:nvGrpSpPr>
        <p:grpSpPr>
          <a:xfrm>
            <a:off x="34196" y="107845"/>
            <a:ext cx="2737604" cy="761513"/>
            <a:chOff x="413460" y="107845"/>
            <a:chExt cx="2737604" cy="761513"/>
          </a:xfrm>
        </p:grpSpPr>
        <p:sp>
          <p:nvSpPr>
            <p:cNvPr id="297" name="Google Shape;297;p44"/>
            <p:cNvSpPr txBox="1"/>
            <p:nvPr/>
          </p:nvSpPr>
          <p:spPr>
            <a:xfrm>
              <a:off x="467544" y="113080"/>
              <a:ext cx="3978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" name="Google Shape;298;p44"/>
            <p:cNvGrpSpPr/>
            <p:nvPr/>
          </p:nvGrpSpPr>
          <p:grpSpPr>
            <a:xfrm>
              <a:off x="439392" y="615442"/>
              <a:ext cx="2711672" cy="253916"/>
              <a:chOff x="253409" y="483738"/>
              <a:chExt cx="2711672" cy="253916"/>
            </a:xfrm>
          </p:grpSpPr>
          <p:sp>
            <p:nvSpPr>
              <p:cNvPr id="299" name="Google Shape;299;p44"/>
              <p:cNvSpPr txBox="1"/>
              <p:nvPr/>
            </p:nvSpPr>
            <p:spPr>
              <a:xfrm>
                <a:off x="253409" y="483738"/>
                <a:ext cx="2711672" cy="2539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1" i="0" u="none" strike="noStrike" cap="none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Analyse du cahier des charges 3h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0" name="Google Shape;300;p44"/>
              <p:cNvGrpSpPr/>
              <p:nvPr/>
            </p:nvGrpSpPr>
            <p:grpSpPr>
              <a:xfrm>
                <a:off x="281848" y="508807"/>
                <a:ext cx="162950" cy="219165"/>
                <a:chOff x="292939" y="562158"/>
                <a:chExt cx="181886" cy="268588"/>
              </a:xfrm>
            </p:grpSpPr>
            <p:sp>
              <p:nvSpPr>
                <p:cNvPr id="301" name="Google Shape;301;p44"/>
                <p:cNvSpPr/>
                <p:nvPr/>
              </p:nvSpPr>
              <p:spPr>
                <a:xfrm>
                  <a:off x="292939" y="562158"/>
                  <a:ext cx="96628" cy="232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775" h="3923699" extrusionOk="0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302;p44"/>
                <p:cNvSpPr/>
                <p:nvPr/>
              </p:nvSpPr>
              <p:spPr>
                <a:xfrm>
                  <a:off x="378198" y="598370"/>
                  <a:ext cx="96627" cy="232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775" h="3923699" extrusionOk="0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03" name="Google Shape;303;p44"/>
            <p:cNvSpPr/>
            <p:nvPr/>
          </p:nvSpPr>
          <p:spPr>
            <a:xfrm>
              <a:off x="413460" y="107845"/>
              <a:ext cx="426505" cy="410579"/>
            </a:xfrm>
            <a:prstGeom prst="ellipse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4" name="Google Shape;304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3889" y="782199"/>
            <a:ext cx="7910111" cy="410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1499" y="312516"/>
            <a:ext cx="5552501" cy="333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6533002" cy="440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Diagram Contex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665013"/>
            <a:ext cx="7091414" cy="381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>
            <a:spLocks noGrp="1"/>
          </p:cNvSpPr>
          <p:nvPr>
            <p:ph type="body" idx="1"/>
          </p:nvPr>
        </p:nvSpPr>
        <p:spPr>
          <a:xfrm>
            <a:off x="0" y="91556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Recherche d’informations</a:t>
            </a:r>
            <a:endParaRPr sz="2800"/>
          </a:p>
        </p:txBody>
      </p:sp>
      <p:sp>
        <p:nvSpPr>
          <p:cNvPr id="313" name="Google Shape;313;p45"/>
          <p:cNvSpPr txBox="1">
            <a:spLocks noGrp="1"/>
          </p:cNvSpPr>
          <p:nvPr>
            <p:ph type="body" idx="2"/>
          </p:nvPr>
        </p:nvSpPr>
        <p:spPr>
          <a:xfrm>
            <a:off x="8776" y="1563638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Utiliser les ressources disponibles et internet pour compléter </a:t>
            </a:r>
            <a:br>
              <a:rPr lang="en-US"/>
            </a:br>
            <a:r>
              <a:rPr lang="en-US"/>
              <a:t>le cahier des charges</a:t>
            </a:r>
            <a:endParaRPr/>
          </a:p>
        </p:txBody>
      </p:sp>
      <p:sp>
        <p:nvSpPr>
          <p:cNvPr id="314" name="Google Shape;314;p45"/>
          <p:cNvSpPr/>
          <p:nvPr/>
        </p:nvSpPr>
        <p:spPr>
          <a:xfrm>
            <a:off x="3051200" y="2715766"/>
            <a:ext cx="3312368" cy="504056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5"/>
          <p:cNvSpPr txBox="1"/>
          <p:nvPr/>
        </p:nvSpPr>
        <p:spPr>
          <a:xfrm>
            <a:off x="3650600" y="2786325"/>
            <a:ext cx="26625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Données importantes !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45"/>
          <p:cNvGrpSpPr/>
          <p:nvPr/>
        </p:nvGrpSpPr>
        <p:grpSpPr>
          <a:xfrm>
            <a:off x="28788" y="107845"/>
            <a:ext cx="2743012" cy="761513"/>
            <a:chOff x="413460" y="107845"/>
            <a:chExt cx="2743012" cy="761513"/>
          </a:xfrm>
        </p:grpSpPr>
        <p:sp>
          <p:nvSpPr>
            <p:cNvPr id="317" name="Google Shape;317;p45"/>
            <p:cNvSpPr txBox="1"/>
            <p:nvPr/>
          </p:nvSpPr>
          <p:spPr>
            <a:xfrm>
              <a:off x="467544" y="113080"/>
              <a:ext cx="3978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8" name="Google Shape;318;p45"/>
            <p:cNvGrpSpPr/>
            <p:nvPr/>
          </p:nvGrpSpPr>
          <p:grpSpPr>
            <a:xfrm>
              <a:off x="444800" y="615442"/>
              <a:ext cx="2711672" cy="253916"/>
              <a:chOff x="258817" y="483738"/>
              <a:chExt cx="2711672" cy="253916"/>
            </a:xfrm>
          </p:grpSpPr>
          <p:sp>
            <p:nvSpPr>
              <p:cNvPr id="319" name="Google Shape;319;p45"/>
              <p:cNvSpPr txBox="1"/>
              <p:nvPr/>
            </p:nvSpPr>
            <p:spPr>
              <a:xfrm>
                <a:off x="258817" y="483738"/>
                <a:ext cx="2711672" cy="2539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1" i="0" u="none" strike="noStrike" cap="none" dirty="0" smtClean="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   </a:t>
                </a:r>
                <a:r>
                  <a:rPr lang="en-US" sz="1050" b="1" i="0" u="none" strike="noStrike" cap="none" dirty="0" err="1" smtClean="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Analyse</a:t>
                </a:r>
                <a:r>
                  <a:rPr lang="en-US" sz="1050" b="1" i="0" u="none" strike="noStrike" cap="none" dirty="0" smtClean="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050" b="1" i="0" u="none" strike="noStrike" cap="none" dirty="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du cahier des charges 3h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0" name="Google Shape;320;p45"/>
              <p:cNvGrpSpPr/>
              <p:nvPr/>
            </p:nvGrpSpPr>
            <p:grpSpPr>
              <a:xfrm>
                <a:off x="292350" y="508807"/>
                <a:ext cx="162950" cy="219165"/>
                <a:chOff x="304660" y="562158"/>
                <a:chExt cx="181886" cy="268588"/>
              </a:xfrm>
            </p:grpSpPr>
            <p:sp>
              <p:nvSpPr>
                <p:cNvPr id="321" name="Google Shape;321;p45"/>
                <p:cNvSpPr/>
                <p:nvPr/>
              </p:nvSpPr>
              <p:spPr>
                <a:xfrm>
                  <a:off x="304660" y="562158"/>
                  <a:ext cx="96628" cy="232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775" h="3923699" extrusionOk="0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45"/>
                <p:cNvSpPr/>
                <p:nvPr/>
              </p:nvSpPr>
              <p:spPr>
                <a:xfrm>
                  <a:off x="389918" y="598370"/>
                  <a:ext cx="96628" cy="232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775" h="3923699" extrusionOk="0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23" name="Google Shape;323;p45"/>
            <p:cNvSpPr/>
            <p:nvPr/>
          </p:nvSpPr>
          <p:spPr>
            <a:xfrm>
              <a:off x="413460" y="107845"/>
              <a:ext cx="426505" cy="410579"/>
            </a:xfrm>
            <a:prstGeom prst="ellipse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45"/>
          <p:cNvSpPr/>
          <p:nvPr/>
        </p:nvSpPr>
        <p:spPr>
          <a:xfrm>
            <a:off x="3271505" y="2819245"/>
            <a:ext cx="330289" cy="309180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45" descr="ModelisationRobot.JPG"/>
          <p:cNvPicPr preferRelativeResize="0"/>
          <p:nvPr/>
        </p:nvPicPr>
        <p:blipFill rotWithShape="1">
          <a:blip r:embed="rId3">
            <a:alphaModFix/>
          </a:blip>
          <a:srcRect l="13914" r="13914"/>
          <a:stretch/>
        </p:blipFill>
        <p:spPr>
          <a:xfrm>
            <a:off x="7524328" y="411510"/>
            <a:ext cx="1460128" cy="14017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26" name="Google Shape;326;p45"/>
          <p:cNvSpPr txBox="1"/>
          <p:nvPr/>
        </p:nvSpPr>
        <p:spPr>
          <a:xfrm>
            <a:off x="213326" y="2410832"/>
            <a:ext cx="2558473" cy="110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Pince standard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Ouverture mini ?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Ouverture maxi ?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Masse avec servo ?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Couple de serrage ? :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5"/>
          <p:cNvSpPr txBox="1"/>
          <p:nvPr/>
        </p:nvSpPr>
        <p:spPr>
          <a:xfrm>
            <a:off x="180225" y="3796275"/>
            <a:ext cx="3523200" cy="92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de communication ?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Langage de programmation?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Composants à protéger ?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5"/>
          <p:cNvSpPr txBox="1"/>
          <p:nvPr/>
        </p:nvSpPr>
        <p:spPr>
          <a:xfrm>
            <a:off x="3843969" y="3796266"/>
            <a:ext cx="2519700" cy="92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Environnement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Forme du sol ?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Température ambiante ?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5"/>
          <p:cNvSpPr txBox="1"/>
          <p:nvPr/>
        </p:nvSpPr>
        <p:spPr>
          <a:xfrm>
            <a:off x="6638179" y="2440908"/>
            <a:ext cx="2269523" cy="110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Stockage actuel du robot ?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5"/>
          <p:cNvSpPr txBox="1"/>
          <p:nvPr/>
        </p:nvSpPr>
        <p:spPr>
          <a:xfrm>
            <a:off x="6492800" y="3794250"/>
            <a:ext cx="2396700" cy="92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Echantillon contaminé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Diamètre ?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Masse ?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47;p4"/>
          <p:cNvSpPr/>
          <p:nvPr/>
        </p:nvSpPr>
        <p:spPr>
          <a:xfrm>
            <a:off x="263183" y="699118"/>
            <a:ext cx="86569" cy="1896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"/>
          <p:cNvSpPr txBox="1"/>
          <p:nvPr/>
        </p:nvSpPr>
        <p:spPr>
          <a:xfrm>
            <a:off x="539632" y="3360947"/>
            <a:ext cx="25223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Coque devant resister à des temperatures entre 50 et 100°C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Proposition d’une forme de la coque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Choix des matériaux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"/>
          <p:cNvSpPr txBox="1"/>
          <p:nvPr/>
        </p:nvSpPr>
        <p:spPr>
          <a:xfrm>
            <a:off x="3230877" y="3389747"/>
            <a:ext cx="270836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Panier devant recevoir 3 échantillons contaminés</a:t>
            </a:r>
            <a:endParaRPr sz="12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Proposition d’une structure du panier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Proposition de fixation au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châssis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769970" y="1222031"/>
            <a:ext cx="21458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PROTECTION THERMIQUE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9931" y="1498354"/>
            <a:ext cx="1971978" cy="18654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39" name="Google Shape;339;p7"/>
          <p:cNvSpPr txBox="1"/>
          <p:nvPr/>
        </p:nvSpPr>
        <p:spPr>
          <a:xfrm>
            <a:off x="6003214" y="3369223"/>
            <a:ext cx="26011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Recherche de solutions pour modifier la pince</a:t>
            </a:r>
            <a:endParaRPr sz="12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Analyse de la pince existante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Recherche de l’existant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 d’idéation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1113021" y="-83652"/>
            <a:ext cx="8566233" cy="87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UNE DEMARCHE DE CREATIVITE PAR EQUIPE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7"/>
          <p:cNvPicPr preferRelativeResize="0"/>
          <p:nvPr/>
        </p:nvPicPr>
        <p:blipFill rotWithShape="1">
          <a:blip r:embed="rId4">
            <a:alphaModFix/>
          </a:blip>
          <a:srcRect t="10520" b="7016"/>
          <a:stretch/>
        </p:blipFill>
        <p:spPr>
          <a:xfrm>
            <a:off x="3513388" y="1498353"/>
            <a:ext cx="2125621" cy="186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5580" y="1525099"/>
            <a:ext cx="2028489" cy="181199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3" name="Google Shape;343;p7"/>
          <p:cNvSpPr txBox="1"/>
          <p:nvPr/>
        </p:nvSpPr>
        <p:spPr>
          <a:xfrm>
            <a:off x="3448480" y="1054442"/>
            <a:ext cx="21458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DEPOT ECHANTILLON CONTAMINE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 txBox="1"/>
          <p:nvPr/>
        </p:nvSpPr>
        <p:spPr>
          <a:xfrm>
            <a:off x="6205371" y="1131879"/>
            <a:ext cx="214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PINCE ADAPTEE ET BRAS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"/>
          <p:cNvSpPr/>
          <p:nvPr/>
        </p:nvSpPr>
        <p:spPr>
          <a:xfrm rot="2700000">
            <a:off x="2807546" y="4079955"/>
            <a:ext cx="112033" cy="449157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"/>
          <p:cNvSpPr/>
          <p:nvPr/>
        </p:nvSpPr>
        <p:spPr>
          <a:xfrm rot="2700000">
            <a:off x="5538531" y="4138287"/>
            <a:ext cx="112033" cy="449157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"/>
          <p:cNvSpPr/>
          <p:nvPr/>
        </p:nvSpPr>
        <p:spPr>
          <a:xfrm>
            <a:off x="217161" y="4727690"/>
            <a:ext cx="8594330" cy="31421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Teko"/>
              <a:buNone/>
            </a:pPr>
            <a:r>
              <a:rPr lang="en-US" sz="1600" b="0" i="0" u="none" strike="noStrike" cap="none">
                <a:solidFill>
                  <a:srgbClr val="00B0F0"/>
                </a:solidFill>
                <a:latin typeface="Teko"/>
                <a:ea typeface="Teko"/>
                <a:cs typeface="Teko"/>
                <a:sym typeface="Teko"/>
              </a:rPr>
              <a:t>Votre équipe doit choisir d’étudier une des 3 propositions ci dessus</a:t>
            </a:r>
            <a:endParaRPr sz="16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"/>
          <p:cNvSpPr/>
          <p:nvPr/>
        </p:nvSpPr>
        <p:spPr>
          <a:xfrm rot="2700000">
            <a:off x="8295200" y="4108922"/>
            <a:ext cx="112033" cy="449157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7"/>
          <p:cNvSpPr txBox="1"/>
          <p:nvPr/>
        </p:nvSpPr>
        <p:spPr>
          <a:xfrm>
            <a:off x="262762" y="1141522"/>
            <a:ext cx="85176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"/>
          <p:cNvSpPr txBox="1"/>
          <p:nvPr/>
        </p:nvSpPr>
        <p:spPr>
          <a:xfrm>
            <a:off x="2935875" y="1113632"/>
            <a:ext cx="85176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7"/>
          <p:cNvSpPr txBox="1"/>
          <p:nvPr/>
        </p:nvSpPr>
        <p:spPr>
          <a:xfrm>
            <a:off x="5658390" y="1113632"/>
            <a:ext cx="85176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"/>
          <p:cNvSpPr txBox="1"/>
          <p:nvPr/>
        </p:nvSpPr>
        <p:spPr>
          <a:xfrm>
            <a:off x="107504" y="113080"/>
            <a:ext cx="3978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"/>
          <p:cNvSpPr/>
          <p:nvPr/>
        </p:nvSpPr>
        <p:spPr>
          <a:xfrm>
            <a:off x="539632" y="28570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" name="Google Shape;354;p7"/>
          <p:cNvGrpSpPr/>
          <p:nvPr/>
        </p:nvGrpSpPr>
        <p:grpSpPr>
          <a:xfrm>
            <a:off x="688949" y="107845"/>
            <a:ext cx="2197469" cy="761493"/>
            <a:chOff x="1048989" y="107845"/>
            <a:chExt cx="2197469" cy="761493"/>
          </a:xfrm>
        </p:grpSpPr>
        <p:sp>
          <p:nvSpPr>
            <p:cNvPr id="355" name="Google Shape;355;p7"/>
            <p:cNvSpPr txBox="1"/>
            <p:nvPr/>
          </p:nvSpPr>
          <p:spPr>
            <a:xfrm>
              <a:off x="1741265" y="113080"/>
              <a:ext cx="32733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6" name="Google Shape;356;p7"/>
            <p:cNvGrpSpPr/>
            <p:nvPr/>
          </p:nvGrpSpPr>
          <p:grpSpPr>
            <a:xfrm>
              <a:off x="1048989" y="623157"/>
              <a:ext cx="2197469" cy="246181"/>
              <a:chOff x="1048989" y="971641"/>
              <a:chExt cx="2197469" cy="246181"/>
            </a:xfrm>
          </p:grpSpPr>
          <p:sp>
            <p:nvSpPr>
              <p:cNvPr id="357" name="Google Shape;357;p7"/>
              <p:cNvSpPr txBox="1"/>
              <p:nvPr/>
            </p:nvSpPr>
            <p:spPr>
              <a:xfrm>
                <a:off x="1048989" y="971641"/>
                <a:ext cx="2197469" cy="24618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0" u="none" strike="noStrike" cap="none" dirty="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     </a:t>
                </a:r>
                <a:r>
                  <a:rPr lang="en-US" sz="1000" b="1" i="0" u="none" strike="noStrike" cap="none" dirty="0" smtClean="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    Conception </a:t>
                </a:r>
                <a:r>
                  <a:rPr lang="en-US" sz="1000" b="1" i="0" u="none" strike="noStrike" cap="none" dirty="0" err="1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préliminaire</a:t>
                </a:r>
                <a:r>
                  <a:rPr lang="en-US" sz="1000" b="1" i="0" u="none" strike="noStrike" cap="none" dirty="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 6h 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8" name="Google Shape;358;p7"/>
              <p:cNvGrpSpPr/>
              <p:nvPr/>
            </p:nvGrpSpPr>
            <p:grpSpPr>
              <a:xfrm>
                <a:off x="1087524" y="985148"/>
                <a:ext cx="162951" cy="219165"/>
                <a:chOff x="82884" y="562158"/>
                <a:chExt cx="181886" cy="268588"/>
              </a:xfrm>
            </p:grpSpPr>
            <p:sp>
              <p:nvSpPr>
                <p:cNvPr id="359" name="Google Shape;359;p7"/>
                <p:cNvSpPr/>
                <p:nvPr/>
              </p:nvSpPr>
              <p:spPr>
                <a:xfrm>
                  <a:off x="82884" y="562158"/>
                  <a:ext cx="96628" cy="232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775" h="3923699" extrusionOk="0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7"/>
                <p:cNvSpPr/>
                <p:nvPr/>
              </p:nvSpPr>
              <p:spPr>
                <a:xfrm>
                  <a:off x="168142" y="598370"/>
                  <a:ext cx="96628" cy="232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775" h="3923699" extrusionOk="0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61" name="Google Shape;361;p7"/>
            <p:cNvSpPr/>
            <p:nvPr/>
          </p:nvSpPr>
          <p:spPr>
            <a:xfrm>
              <a:off x="1691680" y="107845"/>
              <a:ext cx="426505" cy="410579"/>
            </a:xfrm>
            <a:prstGeom prst="ellipse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47;p4"/>
          <p:cNvSpPr/>
          <p:nvPr/>
        </p:nvSpPr>
        <p:spPr>
          <a:xfrm>
            <a:off x="924195" y="710135"/>
            <a:ext cx="86569" cy="1896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8"/>
          <p:cNvPicPr preferRelativeResize="0">
            <a:picLocks noGrp="1"/>
          </p:cNvPicPr>
          <p:nvPr>
            <p:ph type="pic" idx="8"/>
          </p:nvPr>
        </p:nvPicPr>
        <p:blipFill rotWithShape="1">
          <a:blip r:embed="rId3">
            <a:alphaModFix/>
          </a:blip>
          <a:srcRect t="2692" b="2692"/>
          <a:stretch/>
        </p:blipFill>
        <p:spPr>
          <a:xfrm>
            <a:off x="323850" y="1851025"/>
            <a:ext cx="3273425" cy="30972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67" name="Google Shape;367;p8"/>
          <p:cNvSpPr txBox="1"/>
          <p:nvPr/>
        </p:nvSpPr>
        <p:spPr>
          <a:xfrm>
            <a:off x="868179" y="995533"/>
            <a:ext cx="3744416" cy="87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Recherche de solution:</a:t>
            </a:r>
            <a:b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Protection thermique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"/>
          <p:cNvSpPr/>
          <p:nvPr/>
        </p:nvSpPr>
        <p:spPr>
          <a:xfrm>
            <a:off x="369554" y="4248152"/>
            <a:ext cx="593845" cy="617911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8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 l="19715" r="19711"/>
          <a:stretch/>
        </p:blipFill>
        <p:spPr>
          <a:xfrm>
            <a:off x="7308472" y="267494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70" name="Google Shape;370;p8"/>
          <p:cNvPicPr preferRelativeResize="0">
            <a:picLocks noGrp="1"/>
          </p:cNvPicPr>
          <p:nvPr>
            <p:ph type="pic" idx="6"/>
          </p:nvPr>
        </p:nvPicPr>
        <p:blipFill rotWithShape="1">
          <a:blip r:embed="rId5">
            <a:alphaModFix/>
          </a:blip>
          <a:srcRect l="18838" r="18838"/>
          <a:stretch/>
        </p:blipFill>
        <p:spPr>
          <a:xfrm>
            <a:off x="5742552" y="1851099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71" name="Google Shape;371;p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6">
            <a:alphaModFix/>
          </a:blip>
          <a:srcRect l="21313" r="21314"/>
          <a:stretch/>
        </p:blipFill>
        <p:spPr>
          <a:xfrm>
            <a:off x="7308472" y="1851670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72" name="Google Shape;372;p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7">
            <a:alphaModFix/>
          </a:blip>
          <a:srcRect l="3047" r="3046"/>
          <a:stretch/>
        </p:blipFill>
        <p:spPr>
          <a:xfrm>
            <a:off x="5652120" y="267494"/>
            <a:ext cx="1584176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73" name="Google Shape;373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8">
            <a:alphaModFix/>
          </a:blip>
          <a:srcRect b="29841"/>
          <a:stretch/>
        </p:blipFill>
        <p:spPr>
          <a:xfrm>
            <a:off x="4572000" y="3951162"/>
            <a:ext cx="1002235" cy="10070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74" name="Google Shape;374;p8"/>
          <p:cNvSpPr txBox="1"/>
          <p:nvPr/>
        </p:nvSpPr>
        <p:spPr>
          <a:xfrm>
            <a:off x="3910990" y="162923"/>
            <a:ext cx="4884329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Recherche de solutions matériaux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8"/>
          <p:cNvSpPr txBox="1"/>
          <p:nvPr/>
        </p:nvSpPr>
        <p:spPr>
          <a:xfrm>
            <a:off x="3970572" y="3518887"/>
            <a:ext cx="4884329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Proposition de design de la coque thermique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8"/>
          <p:cNvSpPr/>
          <p:nvPr/>
        </p:nvSpPr>
        <p:spPr>
          <a:xfrm rot="2700000">
            <a:off x="4194504" y="29165"/>
            <a:ext cx="112033" cy="449157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8"/>
          <p:cNvSpPr txBox="1"/>
          <p:nvPr/>
        </p:nvSpPr>
        <p:spPr>
          <a:xfrm>
            <a:off x="397404" y="1036074"/>
            <a:ext cx="10364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A/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8"/>
          <p:cNvSpPr txBox="1"/>
          <p:nvPr/>
        </p:nvSpPr>
        <p:spPr>
          <a:xfrm>
            <a:off x="351448" y="1862328"/>
            <a:ext cx="3223974" cy="9848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Cahier des Charges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Coque protégeant tous les éléments sensibles du robot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Coque résistant à une température atteinte après l’incendie (50 à 100°C)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8"/>
          <p:cNvSpPr txBox="1"/>
          <p:nvPr/>
        </p:nvSpPr>
        <p:spPr>
          <a:xfrm>
            <a:off x="124935" y="86306"/>
            <a:ext cx="3978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8"/>
          <p:cNvSpPr/>
          <p:nvPr/>
        </p:nvSpPr>
        <p:spPr>
          <a:xfrm>
            <a:off x="557063" y="258928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8"/>
          <p:cNvGrpSpPr/>
          <p:nvPr/>
        </p:nvGrpSpPr>
        <p:grpSpPr>
          <a:xfrm>
            <a:off x="706380" y="81071"/>
            <a:ext cx="2246139" cy="761493"/>
            <a:chOff x="1048989" y="107845"/>
            <a:chExt cx="2246139" cy="761493"/>
          </a:xfrm>
        </p:grpSpPr>
        <p:sp>
          <p:nvSpPr>
            <p:cNvPr id="382" name="Google Shape;382;p8"/>
            <p:cNvSpPr txBox="1"/>
            <p:nvPr/>
          </p:nvSpPr>
          <p:spPr>
            <a:xfrm>
              <a:off x="1741265" y="113080"/>
              <a:ext cx="32733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3" name="Google Shape;383;p8"/>
            <p:cNvGrpSpPr/>
            <p:nvPr/>
          </p:nvGrpSpPr>
          <p:grpSpPr>
            <a:xfrm>
              <a:off x="1048989" y="623157"/>
              <a:ext cx="2246139" cy="246181"/>
              <a:chOff x="1048989" y="971641"/>
              <a:chExt cx="2246139" cy="246181"/>
            </a:xfrm>
          </p:grpSpPr>
          <p:sp>
            <p:nvSpPr>
              <p:cNvPr id="384" name="Google Shape;384;p8"/>
              <p:cNvSpPr txBox="1"/>
              <p:nvPr/>
            </p:nvSpPr>
            <p:spPr>
              <a:xfrm>
                <a:off x="1048989" y="971641"/>
                <a:ext cx="2246139" cy="24618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0" u="none" strike="noStrike" cap="none" dirty="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     </a:t>
                </a:r>
                <a:r>
                  <a:rPr lang="en-US" sz="1000" b="1" i="0" u="none" strike="noStrike" cap="none" dirty="0" smtClean="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   Conception </a:t>
                </a:r>
                <a:r>
                  <a:rPr lang="en-US" sz="1000" b="1" i="0" u="none" strike="noStrike" cap="none" dirty="0" err="1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préliminaire</a:t>
                </a:r>
                <a:r>
                  <a:rPr lang="en-US" sz="1000" b="1" i="0" u="none" strike="noStrike" cap="none" dirty="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 6h 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5" name="Google Shape;385;p8"/>
              <p:cNvGrpSpPr/>
              <p:nvPr/>
            </p:nvGrpSpPr>
            <p:grpSpPr>
              <a:xfrm>
                <a:off x="1087524" y="985148"/>
                <a:ext cx="162951" cy="219165"/>
                <a:chOff x="82884" y="562158"/>
                <a:chExt cx="181886" cy="268588"/>
              </a:xfrm>
            </p:grpSpPr>
            <p:sp>
              <p:nvSpPr>
                <p:cNvPr id="386" name="Google Shape;386;p8"/>
                <p:cNvSpPr/>
                <p:nvPr/>
              </p:nvSpPr>
              <p:spPr>
                <a:xfrm>
                  <a:off x="82884" y="562158"/>
                  <a:ext cx="96628" cy="232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775" h="3923699" extrusionOk="0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8"/>
                <p:cNvSpPr/>
                <p:nvPr/>
              </p:nvSpPr>
              <p:spPr>
                <a:xfrm>
                  <a:off x="168142" y="598370"/>
                  <a:ext cx="96628" cy="232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775" h="3923699" extrusionOk="0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88" name="Google Shape;388;p8"/>
            <p:cNvSpPr/>
            <p:nvPr/>
          </p:nvSpPr>
          <p:spPr>
            <a:xfrm>
              <a:off x="1691680" y="107845"/>
              <a:ext cx="426505" cy="410579"/>
            </a:xfrm>
            <a:prstGeom prst="ellipse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47;p4"/>
          <p:cNvSpPr/>
          <p:nvPr/>
        </p:nvSpPr>
        <p:spPr>
          <a:xfrm>
            <a:off x="924194" y="666068"/>
            <a:ext cx="86569" cy="1896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"/>
          <p:cNvSpPr txBox="1"/>
          <p:nvPr/>
        </p:nvSpPr>
        <p:spPr>
          <a:xfrm>
            <a:off x="306437" y="2010802"/>
            <a:ext cx="3346510" cy="25545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Cahier des Charges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Doit pouvoir contenir au moins 3 échantillons contaminés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(balles de ping pong)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Système de fixation sur le robot</a:t>
            </a:r>
            <a:endParaRPr/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9"/>
          <p:cNvSpPr txBox="1"/>
          <p:nvPr/>
        </p:nvSpPr>
        <p:spPr>
          <a:xfrm>
            <a:off x="551641" y="1047101"/>
            <a:ext cx="3744416" cy="87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Recherche de solution:</a:t>
            </a:r>
            <a:b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Dépôt Echantillon Contaminé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(Panier)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9"/>
          <p:cNvGrpSpPr/>
          <p:nvPr/>
        </p:nvGrpSpPr>
        <p:grpSpPr>
          <a:xfrm>
            <a:off x="107504" y="107845"/>
            <a:ext cx="2834000" cy="778505"/>
            <a:chOff x="107504" y="107845"/>
            <a:chExt cx="2834000" cy="778505"/>
          </a:xfrm>
        </p:grpSpPr>
        <p:sp>
          <p:nvSpPr>
            <p:cNvPr id="396" name="Google Shape;396;p9"/>
            <p:cNvSpPr txBox="1"/>
            <p:nvPr/>
          </p:nvSpPr>
          <p:spPr>
            <a:xfrm>
              <a:off x="107504" y="113080"/>
              <a:ext cx="3978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539632" y="285702"/>
              <a:ext cx="720000" cy="5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8" name="Google Shape;398;p9"/>
            <p:cNvGrpSpPr/>
            <p:nvPr/>
          </p:nvGrpSpPr>
          <p:grpSpPr>
            <a:xfrm>
              <a:off x="688950" y="107845"/>
              <a:ext cx="2252554" cy="778505"/>
              <a:chOff x="1048990" y="107845"/>
              <a:chExt cx="2252554" cy="778505"/>
            </a:xfrm>
          </p:grpSpPr>
          <p:sp>
            <p:nvSpPr>
              <p:cNvPr id="399" name="Google Shape;399;p9"/>
              <p:cNvSpPr txBox="1"/>
              <p:nvPr/>
            </p:nvSpPr>
            <p:spPr>
              <a:xfrm>
                <a:off x="1741265" y="113080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0" name="Google Shape;400;p9"/>
              <p:cNvGrpSpPr/>
              <p:nvPr/>
            </p:nvGrpSpPr>
            <p:grpSpPr>
              <a:xfrm>
                <a:off x="1048990" y="636664"/>
                <a:ext cx="2252554" cy="249686"/>
                <a:chOff x="1048990" y="985148"/>
                <a:chExt cx="2252554" cy="249686"/>
              </a:xfrm>
            </p:grpSpPr>
            <p:sp>
              <p:nvSpPr>
                <p:cNvPr id="401" name="Google Shape;401;p9"/>
                <p:cNvSpPr txBox="1"/>
                <p:nvPr/>
              </p:nvSpPr>
              <p:spPr>
                <a:xfrm>
                  <a:off x="1048990" y="988653"/>
                  <a:ext cx="2252554" cy="24618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1" i="0" u="none" strike="noStrike" cap="none" dirty="0">
                      <a:solidFill>
                        <a:srgbClr val="40404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</a:t>
                  </a:r>
                  <a:r>
                    <a:rPr lang="en-US" sz="1000" b="1" i="0" u="none" strike="noStrike" cap="none" dirty="0" smtClean="0">
                      <a:solidFill>
                        <a:srgbClr val="40404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Conception </a:t>
                  </a:r>
                  <a:r>
                    <a:rPr lang="en-US" sz="1000" b="1" i="0" u="none" strike="noStrike" cap="none" dirty="0" err="1">
                      <a:solidFill>
                        <a:srgbClr val="40404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préliminaire</a:t>
                  </a:r>
                  <a:r>
                    <a:rPr lang="en-US" sz="1000" b="1" i="0" u="none" strike="noStrike" cap="none" dirty="0">
                      <a:solidFill>
                        <a:srgbClr val="40404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6h 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02" name="Google Shape;402;p9"/>
                <p:cNvGrpSpPr/>
                <p:nvPr/>
              </p:nvGrpSpPr>
              <p:grpSpPr>
                <a:xfrm>
                  <a:off x="1087524" y="985148"/>
                  <a:ext cx="162951" cy="219165"/>
                  <a:chOff x="82884" y="562158"/>
                  <a:chExt cx="181886" cy="268588"/>
                </a:xfrm>
              </p:grpSpPr>
              <p:sp>
                <p:nvSpPr>
                  <p:cNvPr id="403" name="Google Shape;403;p9"/>
                  <p:cNvSpPr/>
                  <p:nvPr/>
                </p:nvSpPr>
                <p:spPr>
                  <a:xfrm>
                    <a:off x="82884" y="562158"/>
                    <a:ext cx="96628" cy="232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775" h="3923699" extrusionOk="0">
                        <a:moveTo>
                          <a:pt x="280204" y="750754"/>
                        </a:moveTo>
                        <a:lnTo>
                          <a:pt x="1209570" y="750754"/>
                        </a:lnTo>
                        <a:cubicBezTo>
                          <a:pt x="1364322" y="750754"/>
                          <a:pt x="1489774" y="876206"/>
                          <a:pt x="1489774" y="1030958"/>
                        </a:cubicBezTo>
                        <a:lnTo>
                          <a:pt x="1489774" y="1293518"/>
                        </a:lnTo>
                        <a:lnTo>
                          <a:pt x="1489775" y="1293518"/>
                        </a:lnTo>
                        <a:lnTo>
                          <a:pt x="1489775" y="2063902"/>
                        </a:lnTo>
                        <a:cubicBezTo>
                          <a:pt x="1489775" y="2143440"/>
                          <a:pt x="1425297" y="2207918"/>
                          <a:pt x="1345759" y="2207918"/>
                        </a:cubicBezTo>
                        <a:cubicBezTo>
                          <a:pt x="1266221" y="2207918"/>
                          <a:pt x="1201743" y="2143440"/>
                          <a:pt x="1201743" y="2063902"/>
                        </a:cubicBezTo>
                        <a:lnTo>
                          <a:pt x="1201743" y="1390678"/>
                        </a:lnTo>
                        <a:lnTo>
                          <a:pt x="1158887" y="1390678"/>
                        </a:lnTo>
                        <a:cubicBezTo>
                          <a:pt x="1156542" y="2175018"/>
                          <a:pt x="1154198" y="2959359"/>
                          <a:pt x="1151853" y="3743699"/>
                        </a:cubicBezTo>
                        <a:cubicBezTo>
                          <a:pt x="1151853" y="3843110"/>
                          <a:pt x="1071264" y="3923699"/>
                          <a:pt x="971853" y="3923699"/>
                        </a:cubicBezTo>
                        <a:cubicBezTo>
                          <a:pt x="872442" y="3923699"/>
                          <a:pt x="791853" y="3843110"/>
                          <a:pt x="791853" y="3743699"/>
                        </a:cubicBezTo>
                        <a:lnTo>
                          <a:pt x="791853" y="2305078"/>
                        </a:lnTo>
                        <a:lnTo>
                          <a:pt x="683854" y="2305078"/>
                        </a:lnTo>
                        <a:lnTo>
                          <a:pt x="683854" y="3743698"/>
                        </a:lnTo>
                        <a:cubicBezTo>
                          <a:pt x="683854" y="3843109"/>
                          <a:pt x="603265" y="3923698"/>
                          <a:pt x="503854" y="3923698"/>
                        </a:cubicBezTo>
                        <a:cubicBezTo>
                          <a:pt x="404443" y="3923698"/>
                          <a:pt x="323854" y="3843109"/>
                          <a:pt x="323854" y="3743698"/>
                        </a:cubicBezTo>
                        <a:cubicBezTo>
                          <a:pt x="326198" y="2959358"/>
                          <a:pt x="328543" y="2175018"/>
                          <a:pt x="330887" y="1390678"/>
                        </a:cubicBezTo>
                        <a:lnTo>
                          <a:pt x="288033" y="1390678"/>
                        </a:lnTo>
                        <a:lnTo>
                          <a:pt x="288033" y="2063902"/>
                        </a:lnTo>
                        <a:cubicBezTo>
                          <a:pt x="288033" y="2143440"/>
                          <a:pt x="223555" y="2207918"/>
                          <a:pt x="144017" y="2207918"/>
                        </a:cubicBezTo>
                        <a:cubicBezTo>
                          <a:pt x="64479" y="2207918"/>
                          <a:pt x="1" y="2143440"/>
                          <a:pt x="1" y="2063902"/>
                        </a:cubicBezTo>
                        <a:lnTo>
                          <a:pt x="1" y="1390678"/>
                        </a:lnTo>
                        <a:lnTo>
                          <a:pt x="0" y="1390678"/>
                        </a:lnTo>
                        <a:lnTo>
                          <a:pt x="0" y="1030958"/>
                        </a:lnTo>
                        <a:cubicBezTo>
                          <a:pt x="0" y="876206"/>
                          <a:pt x="125452" y="750754"/>
                          <a:pt x="280204" y="750754"/>
                        </a:cubicBezTo>
                        <a:close/>
                        <a:moveTo>
                          <a:pt x="744888" y="0"/>
                        </a:moveTo>
                        <a:cubicBezTo>
                          <a:pt x="931180" y="0"/>
                          <a:pt x="1082199" y="151019"/>
                          <a:pt x="1082199" y="337311"/>
                        </a:cubicBezTo>
                        <a:cubicBezTo>
                          <a:pt x="1082199" y="523603"/>
                          <a:pt x="931180" y="674622"/>
                          <a:pt x="744888" y="674622"/>
                        </a:cubicBezTo>
                        <a:cubicBezTo>
                          <a:pt x="558596" y="674622"/>
                          <a:pt x="407577" y="523603"/>
                          <a:pt x="407577" y="337311"/>
                        </a:cubicBezTo>
                        <a:cubicBezTo>
                          <a:pt x="407577" y="151019"/>
                          <a:pt x="558596" y="0"/>
                          <a:pt x="744888" y="0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" name="Google Shape;404;p9"/>
                  <p:cNvSpPr/>
                  <p:nvPr/>
                </p:nvSpPr>
                <p:spPr>
                  <a:xfrm>
                    <a:off x="168142" y="598370"/>
                    <a:ext cx="96628" cy="232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775" h="3923699" extrusionOk="0">
                        <a:moveTo>
                          <a:pt x="280204" y="750754"/>
                        </a:moveTo>
                        <a:lnTo>
                          <a:pt x="1209570" y="750754"/>
                        </a:lnTo>
                        <a:cubicBezTo>
                          <a:pt x="1364322" y="750754"/>
                          <a:pt x="1489774" y="876206"/>
                          <a:pt x="1489774" y="1030958"/>
                        </a:cubicBezTo>
                        <a:lnTo>
                          <a:pt x="1489774" y="1293518"/>
                        </a:lnTo>
                        <a:lnTo>
                          <a:pt x="1489775" y="1293518"/>
                        </a:lnTo>
                        <a:lnTo>
                          <a:pt x="1489775" y="2063902"/>
                        </a:lnTo>
                        <a:cubicBezTo>
                          <a:pt x="1489775" y="2143440"/>
                          <a:pt x="1425297" y="2207918"/>
                          <a:pt x="1345759" y="2207918"/>
                        </a:cubicBezTo>
                        <a:cubicBezTo>
                          <a:pt x="1266221" y="2207918"/>
                          <a:pt x="1201743" y="2143440"/>
                          <a:pt x="1201743" y="2063902"/>
                        </a:cubicBezTo>
                        <a:lnTo>
                          <a:pt x="1201743" y="1390678"/>
                        </a:lnTo>
                        <a:lnTo>
                          <a:pt x="1158887" y="1390678"/>
                        </a:lnTo>
                        <a:cubicBezTo>
                          <a:pt x="1156542" y="2175018"/>
                          <a:pt x="1154198" y="2959359"/>
                          <a:pt x="1151853" y="3743699"/>
                        </a:cubicBezTo>
                        <a:cubicBezTo>
                          <a:pt x="1151853" y="3843110"/>
                          <a:pt x="1071264" y="3923699"/>
                          <a:pt x="971853" y="3923699"/>
                        </a:cubicBezTo>
                        <a:cubicBezTo>
                          <a:pt x="872442" y="3923699"/>
                          <a:pt x="791853" y="3843110"/>
                          <a:pt x="791853" y="3743699"/>
                        </a:cubicBezTo>
                        <a:lnTo>
                          <a:pt x="791853" y="2305078"/>
                        </a:lnTo>
                        <a:lnTo>
                          <a:pt x="683854" y="2305078"/>
                        </a:lnTo>
                        <a:lnTo>
                          <a:pt x="683854" y="3743698"/>
                        </a:lnTo>
                        <a:cubicBezTo>
                          <a:pt x="683854" y="3843109"/>
                          <a:pt x="603265" y="3923698"/>
                          <a:pt x="503854" y="3923698"/>
                        </a:cubicBezTo>
                        <a:cubicBezTo>
                          <a:pt x="404443" y="3923698"/>
                          <a:pt x="323854" y="3843109"/>
                          <a:pt x="323854" y="3743698"/>
                        </a:cubicBezTo>
                        <a:cubicBezTo>
                          <a:pt x="326198" y="2959358"/>
                          <a:pt x="328543" y="2175018"/>
                          <a:pt x="330887" y="1390678"/>
                        </a:cubicBezTo>
                        <a:lnTo>
                          <a:pt x="288033" y="1390678"/>
                        </a:lnTo>
                        <a:lnTo>
                          <a:pt x="288033" y="2063902"/>
                        </a:lnTo>
                        <a:cubicBezTo>
                          <a:pt x="288033" y="2143440"/>
                          <a:pt x="223555" y="2207918"/>
                          <a:pt x="144017" y="2207918"/>
                        </a:cubicBezTo>
                        <a:cubicBezTo>
                          <a:pt x="64479" y="2207918"/>
                          <a:pt x="1" y="2143440"/>
                          <a:pt x="1" y="2063902"/>
                        </a:cubicBezTo>
                        <a:lnTo>
                          <a:pt x="1" y="1390678"/>
                        </a:lnTo>
                        <a:lnTo>
                          <a:pt x="0" y="1390678"/>
                        </a:lnTo>
                        <a:lnTo>
                          <a:pt x="0" y="1030958"/>
                        </a:lnTo>
                        <a:cubicBezTo>
                          <a:pt x="0" y="876206"/>
                          <a:pt x="125452" y="750754"/>
                          <a:pt x="280204" y="750754"/>
                        </a:cubicBezTo>
                        <a:close/>
                        <a:moveTo>
                          <a:pt x="744888" y="0"/>
                        </a:moveTo>
                        <a:cubicBezTo>
                          <a:pt x="931180" y="0"/>
                          <a:pt x="1082199" y="151019"/>
                          <a:pt x="1082199" y="337311"/>
                        </a:cubicBezTo>
                        <a:cubicBezTo>
                          <a:pt x="1082199" y="523603"/>
                          <a:pt x="931180" y="674622"/>
                          <a:pt x="744888" y="674622"/>
                        </a:cubicBezTo>
                        <a:cubicBezTo>
                          <a:pt x="558596" y="674622"/>
                          <a:pt x="407577" y="523603"/>
                          <a:pt x="407577" y="337311"/>
                        </a:cubicBezTo>
                        <a:cubicBezTo>
                          <a:pt x="407577" y="151019"/>
                          <a:pt x="558596" y="0"/>
                          <a:pt x="744888" y="0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405" name="Google Shape;405;p9"/>
              <p:cNvSpPr/>
              <p:nvPr/>
            </p:nvSpPr>
            <p:spPr>
              <a:xfrm>
                <a:off x="1691680" y="107845"/>
                <a:ext cx="426505" cy="410579"/>
              </a:xfrm>
              <a:prstGeom prst="ellipse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6" name="Google Shape;406;p9"/>
          <p:cNvSpPr txBox="1"/>
          <p:nvPr/>
        </p:nvSpPr>
        <p:spPr>
          <a:xfrm>
            <a:off x="3936142" y="439922"/>
            <a:ext cx="4884329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Recherche de solutions structurelles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9"/>
          <p:cNvSpPr/>
          <p:nvPr/>
        </p:nvSpPr>
        <p:spPr>
          <a:xfrm rot="2700000">
            <a:off x="4224207" y="288611"/>
            <a:ext cx="112033" cy="449157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"/>
          <p:cNvSpPr txBox="1"/>
          <p:nvPr/>
        </p:nvSpPr>
        <p:spPr>
          <a:xfrm>
            <a:off x="3970572" y="3806919"/>
            <a:ext cx="4884329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de fixation du panier au robot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"/>
          <p:cNvSpPr/>
          <p:nvPr/>
        </p:nvSpPr>
        <p:spPr>
          <a:xfrm rot="2700000">
            <a:off x="4204032" y="3627440"/>
            <a:ext cx="99150" cy="449157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"/>
          <p:cNvSpPr txBox="1"/>
          <p:nvPr/>
        </p:nvSpPr>
        <p:spPr>
          <a:xfrm>
            <a:off x="5436096" y="987574"/>
            <a:ext cx="280831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Solutions structurelles envisagées</a:t>
            </a: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9"/>
          <p:cNvSpPr/>
          <p:nvPr/>
        </p:nvSpPr>
        <p:spPr>
          <a:xfrm>
            <a:off x="430561" y="3780833"/>
            <a:ext cx="593845" cy="617911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9"/>
          <p:cNvSpPr txBox="1"/>
          <p:nvPr/>
        </p:nvSpPr>
        <p:spPr>
          <a:xfrm>
            <a:off x="5652119" y="4392075"/>
            <a:ext cx="237626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Propositions de solutions</a:t>
            </a: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9"/>
          <p:cNvSpPr txBox="1"/>
          <p:nvPr/>
        </p:nvSpPr>
        <p:spPr>
          <a:xfrm>
            <a:off x="5292080" y="3112984"/>
            <a:ext cx="280831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Détermination du matériau envisagé</a:t>
            </a: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9"/>
          <p:cNvSpPr txBox="1"/>
          <p:nvPr/>
        </p:nvSpPr>
        <p:spPr>
          <a:xfrm>
            <a:off x="21430" y="897069"/>
            <a:ext cx="10364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B/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9" descr="expo-2010-642689_1920-1024x68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4584" y="1600342"/>
            <a:ext cx="1407341" cy="123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9" descr="filet-pare-chien-universel-660061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5827" y="1604510"/>
            <a:ext cx="1539582" cy="123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9" descr="001911064.jpg"/>
          <p:cNvPicPr preferRelativeResize="0"/>
          <p:nvPr/>
        </p:nvPicPr>
        <p:blipFill rotWithShape="1">
          <a:blip r:embed="rId5">
            <a:alphaModFix/>
          </a:blip>
          <a:srcRect l="19469" t="20832" r="47675" b="7353"/>
          <a:stretch/>
        </p:blipFill>
        <p:spPr>
          <a:xfrm>
            <a:off x="7461859" y="1604512"/>
            <a:ext cx="1344993" cy="1233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47;p4"/>
          <p:cNvSpPr/>
          <p:nvPr/>
        </p:nvSpPr>
        <p:spPr>
          <a:xfrm>
            <a:off x="913179" y="699118"/>
            <a:ext cx="86569" cy="189616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1924</Words>
  <Application>Microsoft Office PowerPoint</Application>
  <PresentationFormat>On-screen Show (16:9)</PresentationFormat>
  <Paragraphs>354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Teko</vt:lpstr>
      <vt:lpstr>Noto Sans Symbols</vt:lpstr>
      <vt:lpstr>Calibri</vt:lpstr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askaf</dc:creator>
  <cp:lastModifiedBy>askaf</cp:lastModifiedBy>
  <cp:revision>9</cp:revision>
  <dcterms:created xsi:type="dcterms:W3CDTF">2016-12-05T23:26:54Z</dcterms:created>
  <dcterms:modified xsi:type="dcterms:W3CDTF">2021-02-19T19:19:09Z</dcterms:modified>
</cp:coreProperties>
</file>